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3" r:id="rId2"/>
    <p:sldMasterId id="2147483706" r:id="rId3"/>
    <p:sldMasterId id="2147483709" r:id="rId4"/>
    <p:sldMasterId id="2147483712" r:id="rId5"/>
    <p:sldMasterId id="2147483714" r:id="rId6"/>
    <p:sldMasterId id="2147483716" r:id="rId7"/>
    <p:sldMasterId id="2147483721" r:id="rId8"/>
    <p:sldMasterId id="2147483727" r:id="rId9"/>
    <p:sldMasterId id="2147483733" r:id="rId10"/>
  </p:sldMasterIdLst>
  <p:notesMasterIdLst>
    <p:notesMasterId r:id="rId55"/>
  </p:notesMasterIdLst>
  <p:sldIdLst>
    <p:sldId id="256" r:id="rId11"/>
    <p:sldId id="257" r:id="rId12"/>
    <p:sldId id="258" r:id="rId13"/>
    <p:sldId id="259" r:id="rId14"/>
    <p:sldId id="260" r:id="rId15"/>
    <p:sldId id="262" r:id="rId16"/>
    <p:sldId id="271" r:id="rId17"/>
    <p:sldId id="285" r:id="rId18"/>
    <p:sldId id="292" r:id="rId19"/>
    <p:sldId id="293" r:id="rId20"/>
    <p:sldId id="294" r:id="rId21"/>
    <p:sldId id="295" r:id="rId22"/>
    <p:sldId id="296" r:id="rId23"/>
    <p:sldId id="290" r:id="rId24"/>
    <p:sldId id="263" r:id="rId25"/>
    <p:sldId id="282" r:id="rId26"/>
    <p:sldId id="264" r:id="rId27"/>
    <p:sldId id="265" r:id="rId28"/>
    <p:sldId id="266" r:id="rId29"/>
    <p:sldId id="267" r:id="rId30"/>
    <p:sldId id="268" r:id="rId31"/>
    <p:sldId id="269" r:id="rId32"/>
    <p:sldId id="270" r:id="rId33"/>
    <p:sldId id="272" r:id="rId34"/>
    <p:sldId id="281" r:id="rId35"/>
    <p:sldId id="277" r:id="rId36"/>
    <p:sldId id="278" r:id="rId37"/>
    <p:sldId id="273" r:id="rId38"/>
    <p:sldId id="279" r:id="rId39"/>
    <p:sldId id="274" r:id="rId40"/>
    <p:sldId id="276" r:id="rId41"/>
    <p:sldId id="297" r:id="rId42"/>
    <p:sldId id="298" r:id="rId43"/>
    <p:sldId id="299" r:id="rId44"/>
    <p:sldId id="302" r:id="rId45"/>
    <p:sldId id="301" r:id="rId46"/>
    <p:sldId id="300" r:id="rId47"/>
    <p:sldId id="303" r:id="rId48"/>
    <p:sldId id="304" r:id="rId49"/>
    <p:sldId id="305" r:id="rId50"/>
    <p:sldId id="306" r:id="rId51"/>
    <p:sldId id="307" r:id="rId52"/>
    <p:sldId id="308" r:id="rId53"/>
    <p:sldId id="30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4" autoAdjust="0"/>
    <p:restoredTop sz="94554" autoAdjust="0"/>
  </p:normalViewPr>
  <p:slideViewPr>
    <p:cSldViewPr>
      <p:cViewPr varScale="1">
        <p:scale>
          <a:sx n="105" d="100"/>
          <a:sy n="105" d="100"/>
        </p:scale>
        <p:origin x="-756" y="-96"/>
      </p:cViewPr>
      <p:guideLst>
        <p:guide orient="horz" pos="2160"/>
        <p:guide pos="2880"/>
      </p:guideLst>
    </p:cSldViewPr>
  </p:slideViewPr>
  <p:outlineViewPr>
    <p:cViewPr>
      <p:scale>
        <a:sx n="33" d="100"/>
        <a:sy n="33" d="100"/>
      </p:scale>
      <p:origin x="48" y="739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987AF6-608D-4E50-90AA-6AB3052D2164}" type="datetimeFigureOut">
              <a:rPr lang="en-US" smtClean="0"/>
              <a:t>5/21/2018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85CC8D-B6B5-42EB-B27D-30FFB53DCCBF}" type="slidenum">
              <a:rPr lang="en-US" smtClean="0"/>
              <a:t>‹#›</a:t>
            </a:fld>
            <a:endParaRPr lang="en-US"/>
          </a:p>
        </p:txBody>
      </p:sp>
    </p:spTree>
    <p:extLst>
      <p:ext uri="{BB962C8B-B14F-4D97-AF65-F5344CB8AC3E}">
        <p14:creationId xmlns:p14="http://schemas.microsoft.com/office/powerpoint/2010/main" val="35318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ED159-5AF0-4057-BC0B-8D23210495B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9708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C45280B2-F728-4925-AF9F-2F4DB055792F}" type="slidenum">
              <a:rPr lang="en-US" b="0" smtClean="0">
                <a:solidFill>
                  <a:prstClr val="black"/>
                </a:solidFill>
                <a:latin typeface="Univers 57 Condensed" pitchFamily="1" charset="0"/>
              </a:rPr>
              <a:pPr/>
              <a:t>41</a:t>
            </a:fld>
            <a:endParaRPr lang="en-US" b="0" smtClean="0">
              <a:solidFill>
                <a:prstClr val="black"/>
              </a:solidFill>
              <a:latin typeface="Univers 57 Condensed"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dirty="0" smtClean="0"/>
              <a:t>A great way to become involved is through the Walk to End Alzheimer’s. Create a team today!</a:t>
            </a:r>
          </a:p>
        </p:txBody>
      </p:sp>
    </p:spTree>
    <p:extLst>
      <p:ext uri="{BB962C8B-B14F-4D97-AF65-F5344CB8AC3E}">
        <p14:creationId xmlns:p14="http://schemas.microsoft.com/office/powerpoint/2010/main" val="2974862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54CEB1A9-10E8-487D-9DEB-F44F46551783}" type="slidenum">
              <a:rPr lang="en-US" b="0" smtClean="0">
                <a:solidFill>
                  <a:prstClr val="black"/>
                </a:solidFill>
                <a:latin typeface="Univers 57 Condensed" pitchFamily="1" charset="0"/>
              </a:rPr>
              <a:pPr/>
              <a:t>42</a:t>
            </a:fld>
            <a:endParaRPr lang="en-US" b="0" smtClean="0">
              <a:solidFill>
                <a:prstClr val="black"/>
              </a:solidFill>
              <a:latin typeface="Univers 57 Condensed" pitchFamily="1"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dirty="0" smtClean="0"/>
              <a:t>Read volunteer opportunities.</a:t>
            </a:r>
          </a:p>
        </p:txBody>
      </p:sp>
    </p:spTree>
    <p:extLst>
      <p:ext uri="{BB962C8B-B14F-4D97-AF65-F5344CB8AC3E}">
        <p14:creationId xmlns:p14="http://schemas.microsoft.com/office/powerpoint/2010/main" val="2060794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10BB2F8C-ABA5-4B25-831C-10AF1F68520E}" type="slidenum">
              <a:rPr lang="en-US" b="0" smtClean="0">
                <a:solidFill>
                  <a:prstClr val="black"/>
                </a:solidFill>
                <a:latin typeface="Univers 57 Condensed" pitchFamily="1" charset="0"/>
              </a:rPr>
              <a:pPr/>
              <a:t>43</a:t>
            </a:fld>
            <a:endParaRPr lang="en-US" b="0" smtClean="0">
              <a:solidFill>
                <a:prstClr val="black"/>
              </a:solidFill>
              <a:latin typeface="Univers 57 Condensed" pitchFamily="1"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dirty="0" smtClean="0"/>
              <a:t>Each year, a group from our local chapter goes to Washington D.C. for the public policy forum. Featured on this slide is our Early Stage manager with Roger, who has been diagnosed with Early-Stage Alzheimer’s disease. </a:t>
            </a:r>
          </a:p>
        </p:txBody>
      </p:sp>
    </p:spTree>
    <p:extLst>
      <p:ext uri="{BB962C8B-B14F-4D97-AF65-F5344CB8AC3E}">
        <p14:creationId xmlns:p14="http://schemas.microsoft.com/office/powerpoint/2010/main" val="327896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endParaRPr lang="en-US" dirty="0" smtClean="0"/>
          </a:p>
        </p:txBody>
      </p:sp>
      <p:sp>
        <p:nvSpPr>
          <p:cNvPr id="57348" name="Slide Number Placeholder 3"/>
          <p:cNvSpPr>
            <a:spLocks noGrp="1"/>
          </p:cNvSpPr>
          <p:nvPr>
            <p:ph type="sldNum" sz="quarter" idx="5"/>
          </p:nvPr>
        </p:nvSpPr>
        <p:spPr>
          <a:noFill/>
        </p:spPr>
        <p:txBody>
          <a:bodyPr/>
          <a:lstStyle>
            <a:lvl1pPr defTabSz="914386">
              <a:defRPr b="1">
                <a:solidFill>
                  <a:srgbClr val="000000"/>
                </a:solidFill>
                <a:latin typeface="Arial Unicode MS" pitchFamily="34" charset="-128"/>
                <a:ea typeface="ＭＳ Ｐゴシック" pitchFamily="1" charset="-128"/>
              </a:defRPr>
            </a:lvl1pPr>
            <a:lvl2pPr marL="729017" indent="-280391" defTabSz="914386">
              <a:defRPr b="1">
                <a:solidFill>
                  <a:srgbClr val="000000"/>
                </a:solidFill>
                <a:latin typeface="Arial Unicode MS" pitchFamily="34" charset="-128"/>
                <a:ea typeface="ＭＳ Ｐゴシック" pitchFamily="1" charset="-128"/>
              </a:defRPr>
            </a:lvl2pPr>
            <a:lvl3pPr marL="1121564" indent="-224312" defTabSz="914386">
              <a:defRPr b="1">
                <a:solidFill>
                  <a:srgbClr val="000000"/>
                </a:solidFill>
                <a:latin typeface="Arial Unicode MS" pitchFamily="34" charset="-128"/>
                <a:ea typeface="ＭＳ Ｐゴシック" pitchFamily="1" charset="-128"/>
              </a:defRPr>
            </a:lvl3pPr>
            <a:lvl4pPr marL="1570189" indent="-224312" defTabSz="914386">
              <a:defRPr b="1">
                <a:solidFill>
                  <a:srgbClr val="000000"/>
                </a:solidFill>
                <a:latin typeface="Arial Unicode MS" pitchFamily="34" charset="-128"/>
                <a:ea typeface="ＭＳ Ｐゴシック" pitchFamily="1" charset="-128"/>
              </a:defRPr>
            </a:lvl4pPr>
            <a:lvl5pPr marL="2018816" indent="-224312" defTabSz="914386">
              <a:defRPr b="1">
                <a:solidFill>
                  <a:srgbClr val="000000"/>
                </a:solidFill>
                <a:latin typeface="Arial Unicode MS" pitchFamily="34" charset="-128"/>
                <a:ea typeface="ＭＳ Ｐゴシック" pitchFamily="1" charset="-128"/>
              </a:defRPr>
            </a:lvl5pPr>
            <a:lvl6pPr marL="2467441" indent="-224312" defTabSz="914386"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065" indent="-224312" defTabSz="914386"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692" indent="-224312" defTabSz="914386"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317" indent="-224312" defTabSz="914386"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42C4FB44-55EE-4856-8DC8-221195F391C7}" type="slidenum">
              <a:rPr lang="en-US" b="0" smtClean="0">
                <a:solidFill>
                  <a:prstClr val="black"/>
                </a:solidFill>
                <a:latin typeface="Univers 57 Condensed" pitchFamily="1" charset="0"/>
              </a:rPr>
              <a:pPr/>
              <a:t>44</a:t>
            </a:fld>
            <a:endParaRPr lang="en-US" b="0" smtClean="0">
              <a:solidFill>
                <a:prstClr val="black"/>
              </a:solidFill>
              <a:latin typeface="Univers 57 Condensed" pitchFamily="1" charset="0"/>
            </a:endParaRPr>
          </a:p>
        </p:txBody>
      </p:sp>
    </p:spTree>
    <p:extLst>
      <p:ext uri="{BB962C8B-B14F-4D97-AF65-F5344CB8AC3E}">
        <p14:creationId xmlns:p14="http://schemas.microsoft.com/office/powerpoint/2010/main" val="123339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ED159-5AF0-4057-BC0B-8D23210495B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7119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5CC8D-B6B5-42EB-B27D-30FFB53DCCBF}" type="slidenum">
              <a:rPr lang="en-US" smtClean="0"/>
              <a:t>15</a:t>
            </a:fld>
            <a:endParaRPr lang="en-US"/>
          </a:p>
        </p:txBody>
      </p:sp>
    </p:spTree>
    <p:extLst>
      <p:ext uri="{BB962C8B-B14F-4D97-AF65-F5344CB8AC3E}">
        <p14:creationId xmlns:p14="http://schemas.microsoft.com/office/powerpoint/2010/main" val="1338360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5CC8D-B6B5-42EB-B27D-30FFB53DCCBF}" type="slidenum">
              <a:rPr lang="en-US" smtClean="0"/>
              <a:t>25</a:t>
            </a:fld>
            <a:endParaRPr lang="en-US"/>
          </a:p>
        </p:txBody>
      </p:sp>
    </p:spTree>
    <p:extLst>
      <p:ext uri="{BB962C8B-B14F-4D97-AF65-F5344CB8AC3E}">
        <p14:creationId xmlns:p14="http://schemas.microsoft.com/office/powerpoint/2010/main" val="264948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17A89E8F-C715-40A6-810E-A91F08ECB8FA}" type="slidenum">
              <a:rPr lang="en-US" b="0" smtClean="0">
                <a:solidFill>
                  <a:prstClr val="black"/>
                </a:solidFill>
                <a:latin typeface="Univers 57 Condensed" pitchFamily="1" charset="0"/>
              </a:rPr>
              <a:pPr/>
              <a:t>32</a:t>
            </a:fld>
            <a:endParaRPr lang="en-US" b="0" smtClean="0">
              <a:solidFill>
                <a:prstClr val="black"/>
              </a:solidFill>
              <a:latin typeface="Univers 57 Condensed" pitchFamily="1" charset="0"/>
            </a:endParaRPr>
          </a:p>
        </p:txBody>
      </p:sp>
      <p:sp>
        <p:nvSpPr>
          <p:cNvPr id="37891" name="Rectangle 1026"/>
          <p:cNvSpPr>
            <a:spLocks noGrp="1" noRot="1" noChangeAspect="1" noChangeArrowheads="1" noTextEdit="1"/>
          </p:cNvSpPr>
          <p:nvPr>
            <p:ph type="sldImg"/>
          </p:nvPr>
        </p:nvSpPr>
        <p:spPr>
          <a:ln/>
        </p:spPr>
      </p:sp>
      <p:sp>
        <p:nvSpPr>
          <p:cNvPr id="37892" name="Rectangle 1027"/>
          <p:cNvSpPr>
            <a:spLocks noGrp="1" noChangeArrowheads="1"/>
          </p:cNvSpPr>
          <p:nvPr>
            <p:ph type="body" idx="1"/>
          </p:nvPr>
        </p:nvSpPr>
        <p:spPr>
          <a:noFill/>
        </p:spPr>
        <p:txBody>
          <a:bodyPr/>
          <a:lstStyle/>
          <a:p>
            <a:pPr eaLnBrk="1" hangingPunct="1"/>
            <a:r>
              <a:rPr lang="en-US" smtClean="0"/>
              <a:t>Introduce yourself and provide your own reason for volunteering/presenting</a:t>
            </a:r>
          </a:p>
          <a:p>
            <a:pPr eaLnBrk="1" hangingPunct="1"/>
            <a:r>
              <a:rPr lang="en-US" smtClean="0"/>
              <a:t>	- share your experience, personal comment, or story to establish rapport</a:t>
            </a:r>
          </a:p>
        </p:txBody>
      </p:sp>
    </p:spTree>
    <p:extLst>
      <p:ext uri="{BB962C8B-B14F-4D97-AF65-F5344CB8AC3E}">
        <p14:creationId xmlns:p14="http://schemas.microsoft.com/office/powerpoint/2010/main" val="313347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4C76324C-FE38-4D32-981C-33D06433990E}" type="slidenum">
              <a:rPr lang="en-US" b="0" smtClean="0">
                <a:solidFill>
                  <a:prstClr val="black"/>
                </a:solidFill>
                <a:latin typeface="Univers 57 Condensed" pitchFamily="1" charset="0"/>
              </a:rPr>
              <a:pPr/>
              <a:t>35</a:t>
            </a:fld>
            <a:endParaRPr lang="en-US" b="0" smtClean="0">
              <a:solidFill>
                <a:prstClr val="black"/>
              </a:solidFill>
              <a:latin typeface="Univers 57 Condensed" pitchFamily="1"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r>
              <a:rPr lang="en-US" dirty="0" smtClean="0"/>
              <a:t>Misperception of what early stage really is. Early stage individuals have capabilities and are still extremely functional. </a:t>
            </a:r>
          </a:p>
          <a:p>
            <a:pPr eaLnBrk="1" hangingPunct="1"/>
            <a:endParaRPr lang="en-US" dirty="0" smtClean="0"/>
          </a:p>
          <a:p>
            <a:pPr eaLnBrk="1" hangingPunct="1"/>
            <a:r>
              <a:rPr lang="en-US" dirty="0" smtClean="0"/>
              <a:t>We didn’t think we needed to connect until mid stage…now we have progressed to identifying it earlier and therefore we begin the connections sooner. </a:t>
            </a:r>
          </a:p>
        </p:txBody>
      </p:sp>
    </p:spTree>
    <p:extLst>
      <p:ext uri="{BB962C8B-B14F-4D97-AF65-F5344CB8AC3E}">
        <p14:creationId xmlns:p14="http://schemas.microsoft.com/office/powerpoint/2010/main" val="3102443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7F107210-3415-4A0C-90F7-48B49F293FC7}" type="slidenum">
              <a:rPr lang="en-US" b="0" smtClean="0">
                <a:solidFill>
                  <a:prstClr val="black"/>
                </a:solidFill>
                <a:latin typeface="Univers 57 Condensed" pitchFamily="1" charset="0"/>
              </a:rPr>
              <a:pPr/>
              <a:t>36</a:t>
            </a:fld>
            <a:endParaRPr lang="en-US" b="0" smtClean="0">
              <a:solidFill>
                <a:prstClr val="black"/>
              </a:solidFill>
              <a:latin typeface="Univers 57 Condensed" pitchFamily="1"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smtClean="0"/>
              <a:t>Read through slide. A fee is associated with Care Consultations – although no one will be turned away due to finances.</a:t>
            </a:r>
          </a:p>
        </p:txBody>
      </p:sp>
    </p:spTree>
    <p:extLst>
      <p:ext uri="{BB962C8B-B14F-4D97-AF65-F5344CB8AC3E}">
        <p14:creationId xmlns:p14="http://schemas.microsoft.com/office/powerpoint/2010/main" val="350220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2B4B75BD-5C5F-4ABA-B6A4-9B4712DF26E2}" type="slidenum">
              <a:rPr lang="en-US" b="0" smtClean="0">
                <a:solidFill>
                  <a:prstClr val="black"/>
                </a:solidFill>
                <a:latin typeface="Univers 57 Condensed" pitchFamily="1" charset="0"/>
              </a:rPr>
              <a:pPr/>
              <a:t>37</a:t>
            </a:fld>
            <a:endParaRPr lang="en-US" b="0" smtClean="0">
              <a:solidFill>
                <a:prstClr val="black"/>
              </a:solidFill>
              <a:latin typeface="Univers 57 Condensed" pitchFamily="1"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smtClean="0"/>
              <a:t>The Alzheimer’s Association also hosts special events each year. In the Spring, we offer a Professional Conference and in the Fall, a Caregiver Conference. We also provide a Research Symposium and Update which is open to both the public and professionals in the research arena. Also in the Fall is a research update featuring a local researchers from Baylor College of Medicine. September 21</a:t>
            </a:r>
            <a:r>
              <a:rPr lang="en-US" baseline="30000" smtClean="0"/>
              <a:t>st</a:t>
            </a:r>
            <a:r>
              <a:rPr lang="en-US" smtClean="0"/>
              <a:t> is World Alzheimer’s Day which also provides an opportunity for you to participate in a special event. </a:t>
            </a:r>
          </a:p>
        </p:txBody>
      </p:sp>
    </p:spTree>
    <p:extLst>
      <p:ext uri="{BB962C8B-B14F-4D97-AF65-F5344CB8AC3E}">
        <p14:creationId xmlns:p14="http://schemas.microsoft.com/office/powerpoint/2010/main" val="271708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14437">
              <a:defRPr b="1">
                <a:solidFill>
                  <a:srgbClr val="000000"/>
                </a:solidFill>
                <a:latin typeface="Arial Unicode MS" pitchFamily="34" charset="-128"/>
                <a:ea typeface="ＭＳ Ｐゴシック" pitchFamily="1" charset="-128"/>
              </a:defRPr>
            </a:lvl1pPr>
            <a:lvl2pPr marL="729057" indent="-280406" defTabSz="914437">
              <a:defRPr b="1">
                <a:solidFill>
                  <a:srgbClr val="000000"/>
                </a:solidFill>
                <a:latin typeface="Arial Unicode MS" pitchFamily="34" charset="-128"/>
                <a:ea typeface="ＭＳ Ｐゴシック" pitchFamily="1" charset="-128"/>
              </a:defRPr>
            </a:lvl2pPr>
            <a:lvl3pPr marL="1121626" indent="-224325" defTabSz="914437">
              <a:defRPr b="1">
                <a:solidFill>
                  <a:srgbClr val="000000"/>
                </a:solidFill>
                <a:latin typeface="Arial Unicode MS" pitchFamily="34" charset="-128"/>
                <a:ea typeface="ＭＳ Ｐゴシック" pitchFamily="1" charset="-128"/>
              </a:defRPr>
            </a:lvl3pPr>
            <a:lvl4pPr marL="1570276" indent="-224325" defTabSz="914437">
              <a:defRPr b="1">
                <a:solidFill>
                  <a:srgbClr val="000000"/>
                </a:solidFill>
                <a:latin typeface="Arial Unicode MS" pitchFamily="34" charset="-128"/>
                <a:ea typeface="ＭＳ Ｐゴシック" pitchFamily="1" charset="-128"/>
              </a:defRPr>
            </a:lvl4pPr>
            <a:lvl5pPr marL="2018927" indent="-224325" defTabSz="914437">
              <a:defRPr b="1">
                <a:solidFill>
                  <a:srgbClr val="000000"/>
                </a:solidFill>
                <a:latin typeface="Arial Unicode MS" pitchFamily="34" charset="-128"/>
                <a:ea typeface="ＭＳ Ｐゴシック" pitchFamily="1" charset="-128"/>
              </a:defRPr>
            </a:lvl5pPr>
            <a:lvl6pPr marL="246757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16227"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36487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13528" indent="-224325" defTabSz="914437"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fld id="{AEBB1707-2513-4983-81F2-11DEDFCBF695}" type="slidenum">
              <a:rPr lang="en-US" b="0" smtClean="0">
                <a:solidFill>
                  <a:prstClr val="black"/>
                </a:solidFill>
                <a:latin typeface="Univers 57 Condensed" pitchFamily="1" charset="0"/>
              </a:rPr>
              <a:pPr/>
              <a:t>38</a:t>
            </a:fld>
            <a:endParaRPr lang="en-US" b="0" smtClean="0">
              <a:solidFill>
                <a:prstClr val="black"/>
              </a:solidFill>
              <a:latin typeface="Univers 57 Condensed" pitchFamily="1"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smtClean="0"/>
              <a:t>Support Groups are offered for both the caregiver and PWD. </a:t>
            </a:r>
          </a:p>
          <a:p>
            <a:pPr eaLnBrk="1" hangingPunct="1"/>
            <a:r>
              <a:rPr lang="en-US" smtClean="0"/>
              <a:t>Read through slide. </a:t>
            </a:r>
          </a:p>
        </p:txBody>
      </p:sp>
    </p:spTree>
    <p:extLst>
      <p:ext uri="{BB962C8B-B14F-4D97-AF65-F5344CB8AC3E}">
        <p14:creationId xmlns:p14="http://schemas.microsoft.com/office/powerpoint/2010/main" val="2878554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48"/>
            <a:ext cx="8229600" cy="1143000"/>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smtClean="0"/>
              <a:t>Click to edit Master title style</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488" y="6031892"/>
            <a:ext cx="3172968" cy="362813"/>
          </a:xfrm>
          <a:prstGeom prst="rect">
            <a:avLst/>
          </a:prstGeom>
        </p:spPr>
      </p:pic>
    </p:spTree>
    <p:extLst>
      <p:ext uri="{BB962C8B-B14F-4D97-AF65-F5344CB8AC3E}">
        <p14:creationId xmlns:p14="http://schemas.microsoft.com/office/powerpoint/2010/main" val="21957855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Layout 2">
    <p:spTree>
      <p:nvGrpSpPr>
        <p:cNvPr id="1" name=""/>
        <p:cNvGrpSpPr/>
        <p:nvPr/>
      </p:nvGrpSpPr>
      <p:grpSpPr>
        <a:xfrm>
          <a:off x="0" y="0"/>
          <a:ext cx="0" cy="0"/>
          <a:chOff x="0" y="0"/>
          <a:chExt cx="0" cy="0"/>
        </a:xfrm>
      </p:grpSpPr>
      <p:sp>
        <p:nvSpPr>
          <p:cNvPr id="3" name="Picture Placeholder 9"/>
          <p:cNvSpPr>
            <a:spLocks noGrp="1"/>
          </p:cNvSpPr>
          <p:nvPr>
            <p:ph type="pic" sz="quarter" idx="15"/>
          </p:nvPr>
        </p:nvSpPr>
        <p:spPr>
          <a:xfrm>
            <a:off x="5407025" y="1106742"/>
            <a:ext cx="3736975" cy="5011670"/>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4" name="Content Placeholder 11"/>
          <p:cNvSpPr>
            <a:spLocks noGrp="1"/>
          </p:cNvSpPr>
          <p:nvPr>
            <p:ph sz="quarter" idx="16" hasCustomPrompt="1"/>
          </p:nvPr>
        </p:nvSpPr>
        <p:spPr>
          <a:xfrm>
            <a:off x="453280" y="1106742"/>
            <a:ext cx="4696944" cy="5011670"/>
          </a:xfrm>
          <a:prstGeom prst="rect">
            <a:avLst/>
          </a:prstGeom>
        </p:spPr>
        <p:txBody>
          <a:bodyPr/>
          <a:lstStyle>
            <a:lvl1pPr marL="0" indent="0">
              <a:buNone/>
              <a:defRPr lang="en-US" sz="2800" b="0" i="0" baseline="0" smtClean="0">
                <a:solidFill>
                  <a:srgbClr val="FFFFFF"/>
                </a:solidFill>
                <a:effectLst/>
                <a:latin typeface="Arial" panose="020B0604020202020204" pitchFamily="34" charset="0"/>
                <a:cs typeface="Arial" panose="020B0604020202020204" pitchFamily="34" charset="0"/>
              </a:defRPr>
            </a:lvl1pPr>
          </a:lstStyle>
          <a:p>
            <a:pPr lvl="0"/>
            <a:r>
              <a:rPr lang="en-US" dirty="0" smtClean="0"/>
              <a:t>Click to enter content</a:t>
            </a:r>
            <a:endParaRPr lang="en-US" dirty="0"/>
          </a:p>
        </p:txBody>
      </p:sp>
      <p:sp>
        <p:nvSpPr>
          <p:cNvPr id="5" name="Title 12"/>
          <p:cNvSpPr>
            <a:spLocks noGrp="1"/>
          </p:cNvSpPr>
          <p:nvPr>
            <p:ph type="title"/>
          </p:nvPr>
        </p:nvSpPr>
        <p:spPr>
          <a:xfrm>
            <a:off x="457200" y="274638"/>
            <a:ext cx="8229600" cy="832104"/>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38504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Layout 1">
    <p:spTree>
      <p:nvGrpSpPr>
        <p:cNvPr id="1" name=""/>
        <p:cNvGrpSpPr/>
        <p:nvPr/>
      </p:nvGrpSpPr>
      <p:grpSpPr>
        <a:xfrm>
          <a:off x="0" y="0"/>
          <a:ext cx="0" cy="0"/>
          <a:chOff x="0" y="0"/>
          <a:chExt cx="0" cy="0"/>
        </a:xfrm>
      </p:grpSpPr>
      <p:sp>
        <p:nvSpPr>
          <p:cNvPr id="4" name="Content Placeholder 11"/>
          <p:cNvSpPr>
            <a:spLocks noGrp="1"/>
          </p:cNvSpPr>
          <p:nvPr>
            <p:ph sz="quarter" idx="10"/>
          </p:nvPr>
        </p:nvSpPr>
        <p:spPr>
          <a:xfrm>
            <a:off x="457200" y="1108075"/>
            <a:ext cx="8229600" cy="5011738"/>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274638"/>
            <a:ext cx="8229600" cy="833437"/>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224787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Layout 2">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407025" y="1106742"/>
            <a:ext cx="3736975" cy="5011670"/>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12" name="Content Placeholder 11"/>
          <p:cNvSpPr>
            <a:spLocks noGrp="1"/>
          </p:cNvSpPr>
          <p:nvPr>
            <p:ph sz="quarter" idx="16" hasCustomPrompt="1"/>
          </p:nvPr>
        </p:nvSpPr>
        <p:spPr>
          <a:xfrm>
            <a:off x="453280" y="1106742"/>
            <a:ext cx="4696944" cy="5011670"/>
          </a:xfrm>
          <a:prstGeom prst="rect">
            <a:avLst/>
          </a:prstGeom>
        </p:spPr>
        <p:txBody>
          <a:bodyPr/>
          <a:lstStyle>
            <a:lvl1pPr marL="0" indent="0">
              <a:buNone/>
              <a:defRPr lang="en-US" sz="2800" b="0" i="0" baseline="0" smtClean="0">
                <a:solidFill>
                  <a:srgbClr val="FFFFFF"/>
                </a:solidFill>
                <a:effectLst/>
                <a:latin typeface="Arial" panose="020B0604020202020204" pitchFamily="34" charset="0"/>
                <a:cs typeface="Arial" panose="020B0604020202020204" pitchFamily="34" charset="0"/>
              </a:defRPr>
            </a:lvl1pPr>
          </a:lstStyle>
          <a:p>
            <a:pPr lvl="0"/>
            <a:r>
              <a:rPr lang="en-US" dirty="0" smtClean="0"/>
              <a:t>Click to enter content</a:t>
            </a:r>
            <a:endParaRPr lang="en-US" dirty="0"/>
          </a:p>
        </p:txBody>
      </p:sp>
      <p:sp>
        <p:nvSpPr>
          <p:cNvPr id="13" name="Title 12"/>
          <p:cNvSpPr>
            <a:spLocks noGrp="1"/>
          </p:cNvSpPr>
          <p:nvPr>
            <p:ph type="title"/>
          </p:nvPr>
        </p:nvSpPr>
        <p:spPr>
          <a:xfrm>
            <a:off x="457200" y="274638"/>
            <a:ext cx="8229600" cy="832104"/>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820352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Picture Placeholder 3"/>
          <p:cNvSpPr>
            <a:spLocks noGrp="1"/>
          </p:cNvSpPr>
          <p:nvPr>
            <p:ph type="pic" sz="quarter" idx="15"/>
          </p:nvPr>
        </p:nvSpPr>
        <p:spPr>
          <a:xfrm>
            <a:off x="5715000" y="0"/>
            <a:ext cx="3429000" cy="6105525"/>
          </a:xfrm>
          <a:prstGeom prst="rect">
            <a:avLst/>
          </a:prstGeom>
        </p:spPr>
        <p:txBody>
          <a:bodyPr anchor="ctr"/>
          <a:lstStyle>
            <a:lvl1pPr marL="0" indent="0" algn="ctr">
              <a:buNone/>
              <a:defRPr sz="2400" baseline="0">
                <a:solidFill>
                  <a:srgbClr val="593D80"/>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3" name="Title 4"/>
          <p:cNvSpPr>
            <a:spLocks noGrp="1"/>
          </p:cNvSpPr>
          <p:nvPr>
            <p:ph type="title"/>
          </p:nvPr>
        </p:nvSpPr>
        <p:spPr>
          <a:xfrm>
            <a:off x="457200" y="274637"/>
            <a:ext cx="5257800" cy="1486927"/>
          </a:xfrm>
          <a:prstGeom prst="rect">
            <a:avLst/>
          </a:prstGeom>
        </p:spPr>
        <p:txBody>
          <a:bodyPr/>
          <a:lstStyle>
            <a:lvl1pPr algn="l">
              <a:defRPr sz="3600" b="1">
                <a:solidFill>
                  <a:srgbClr val="391553"/>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4" name="Content Placeholder 7"/>
          <p:cNvSpPr>
            <a:spLocks noGrp="1"/>
          </p:cNvSpPr>
          <p:nvPr>
            <p:ph sz="quarter" idx="16" hasCustomPrompt="1"/>
          </p:nvPr>
        </p:nvSpPr>
        <p:spPr>
          <a:xfrm>
            <a:off x="457200" y="1762125"/>
            <a:ext cx="5257800" cy="4343400"/>
          </a:xfrm>
          <a:prstGeom prst="rect">
            <a:avLst/>
          </a:prstGeom>
        </p:spPr>
        <p:txBody>
          <a:bodyPr/>
          <a:lstStyle>
            <a:lvl1pPr marL="0" indent="0">
              <a:buNone/>
              <a:defRPr sz="2800">
                <a:solidFill>
                  <a:srgbClr val="391553"/>
                </a:solidFill>
                <a:latin typeface="Arial" panose="020B0604020202020204" pitchFamily="34" charset="0"/>
                <a:cs typeface="Arial" panose="020B0604020202020204" pitchFamily="34" charset="0"/>
              </a:defRPr>
            </a:lvl1pPr>
            <a:lvl2pPr>
              <a:defRPr>
                <a:solidFill>
                  <a:srgbClr val="593D80"/>
                </a:solidFill>
                <a:latin typeface="Houschka Alt Pro Medium" pitchFamily="50" charset="0"/>
              </a:defRPr>
            </a:lvl2pPr>
            <a:lvl3pPr>
              <a:defRPr>
                <a:solidFill>
                  <a:srgbClr val="593D80"/>
                </a:solidFill>
                <a:latin typeface="Houschka Alt Pro Medium" pitchFamily="50" charset="0"/>
              </a:defRPr>
            </a:lvl3pPr>
            <a:lvl4pPr>
              <a:defRPr>
                <a:solidFill>
                  <a:srgbClr val="593D80"/>
                </a:solidFill>
                <a:latin typeface="Houschka Alt Pro Medium" pitchFamily="50" charset="0"/>
              </a:defRPr>
            </a:lvl4pPr>
            <a:lvl5pPr>
              <a:defRPr>
                <a:solidFill>
                  <a:srgbClr val="593D80"/>
                </a:solidFill>
                <a:latin typeface="Houschka Alt Pro Medium" pitchFamily="50" charset="0"/>
              </a:defRPr>
            </a:lvl5pPr>
          </a:lstStyle>
          <a:p>
            <a:pPr lvl="0"/>
            <a:r>
              <a:rPr lang="en-US" dirty="0" smtClean="0"/>
              <a:t>Click to enter text</a:t>
            </a:r>
            <a:endParaRPr lang="en-US" dirty="0"/>
          </a:p>
        </p:txBody>
      </p:sp>
    </p:spTree>
    <p:extLst>
      <p:ext uri="{BB962C8B-B14F-4D97-AF65-F5344CB8AC3E}">
        <p14:creationId xmlns:p14="http://schemas.microsoft.com/office/powerpoint/2010/main" val="40266724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l Layout 1">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5715000" y="0"/>
            <a:ext cx="3429000" cy="6105525"/>
          </a:xfrm>
          <a:prstGeom prst="rect">
            <a:avLst/>
          </a:prstGeom>
        </p:spPr>
        <p:txBody>
          <a:bodyPr anchor="ctr"/>
          <a:lstStyle>
            <a:lvl1pPr marL="0" indent="0" algn="ctr">
              <a:buNone/>
              <a:defRPr sz="2400" baseline="0">
                <a:solidFill>
                  <a:srgbClr val="593D80"/>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5" name="Title 4"/>
          <p:cNvSpPr>
            <a:spLocks noGrp="1"/>
          </p:cNvSpPr>
          <p:nvPr>
            <p:ph type="title"/>
          </p:nvPr>
        </p:nvSpPr>
        <p:spPr>
          <a:xfrm>
            <a:off x="457200" y="274637"/>
            <a:ext cx="5257800" cy="1486927"/>
          </a:xfrm>
          <a:prstGeom prst="rect">
            <a:avLst/>
          </a:prstGeom>
        </p:spPr>
        <p:txBody>
          <a:bodyPr/>
          <a:lstStyle>
            <a:lvl1pPr algn="l">
              <a:defRPr sz="3600" b="1">
                <a:solidFill>
                  <a:srgbClr val="391553"/>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Content Placeholder 7"/>
          <p:cNvSpPr>
            <a:spLocks noGrp="1"/>
          </p:cNvSpPr>
          <p:nvPr>
            <p:ph sz="quarter" idx="16" hasCustomPrompt="1"/>
          </p:nvPr>
        </p:nvSpPr>
        <p:spPr>
          <a:xfrm>
            <a:off x="457200" y="1762125"/>
            <a:ext cx="5257800" cy="4343400"/>
          </a:xfrm>
          <a:prstGeom prst="rect">
            <a:avLst/>
          </a:prstGeom>
        </p:spPr>
        <p:txBody>
          <a:bodyPr/>
          <a:lstStyle>
            <a:lvl1pPr marL="0" indent="0">
              <a:buNone/>
              <a:defRPr sz="2800">
                <a:solidFill>
                  <a:srgbClr val="391553"/>
                </a:solidFill>
                <a:latin typeface="Arial" panose="020B0604020202020204" pitchFamily="34" charset="0"/>
                <a:cs typeface="Arial" panose="020B0604020202020204" pitchFamily="34" charset="0"/>
              </a:defRPr>
            </a:lvl1pPr>
            <a:lvl2pPr>
              <a:defRPr>
                <a:solidFill>
                  <a:srgbClr val="593D80"/>
                </a:solidFill>
                <a:latin typeface="Houschka Alt Pro Medium" pitchFamily="50" charset="0"/>
              </a:defRPr>
            </a:lvl2pPr>
            <a:lvl3pPr>
              <a:defRPr>
                <a:solidFill>
                  <a:srgbClr val="593D80"/>
                </a:solidFill>
                <a:latin typeface="Houschka Alt Pro Medium" pitchFamily="50" charset="0"/>
              </a:defRPr>
            </a:lvl3pPr>
            <a:lvl4pPr>
              <a:defRPr>
                <a:solidFill>
                  <a:srgbClr val="593D80"/>
                </a:solidFill>
                <a:latin typeface="Houschka Alt Pro Medium" pitchFamily="50" charset="0"/>
              </a:defRPr>
            </a:lvl4pPr>
            <a:lvl5pPr>
              <a:defRPr>
                <a:solidFill>
                  <a:srgbClr val="593D80"/>
                </a:solidFill>
                <a:latin typeface="Houschka Alt Pro Medium" pitchFamily="50" charset="0"/>
              </a:defRPr>
            </a:lvl5pPr>
          </a:lstStyle>
          <a:p>
            <a:pPr lvl="0"/>
            <a:r>
              <a:rPr lang="en-US" dirty="0" smtClean="0"/>
              <a:t>Click to enter text</a:t>
            </a:r>
            <a:endParaRPr lang="en-US" dirty="0"/>
          </a:p>
        </p:txBody>
      </p:sp>
    </p:spTree>
    <p:extLst>
      <p:ext uri="{BB962C8B-B14F-4D97-AF65-F5344CB8AC3E}">
        <p14:creationId xmlns:p14="http://schemas.microsoft.com/office/powerpoint/2010/main" val="18613860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Layout 1">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33210"/>
          </a:xfrm>
          <a:prstGeom prst="rect">
            <a:avLst/>
          </a:prstGeom>
        </p:spPr>
        <p:txBody>
          <a:bodyPr/>
          <a:lstStyle>
            <a:lvl1pPr>
              <a:defRPr sz="3600" b="1" baseline="0">
                <a:solidFill>
                  <a:srgbClr val="4A0D66"/>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2" name="Content Placeholder 11"/>
          <p:cNvSpPr>
            <a:spLocks noGrp="1"/>
          </p:cNvSpPr>
          <p:nvPr>
            <p:ph sz="quarter" idx="10"/>
          </p:nvPr>
        </p:nvSpPr>
        <p:spPr>
          <a:xfrm>
            <a:off x="457200" y="1108075"/>
            <a:ext cx="8229600" cy="5011738"/>
          </a:xfrm>
          <a:prstGeom prst="rect">
            <a:avLst/>
          </a:prstGeom>
        </p:spPr>
        <p:txBody>
          <a:bodyPr/>
          <a:lstStyle>
            <a:lvl1pPr>
              <a:defRPr sz="2800">
                <a:solidFill>
                  <a:srgbClr val="4A0D66"/>
                </a:solidFill>
                <a:latin typeface="Arial" panose="020B0604020202020204" pitchFamily="34" charset="0"/>
                <a:cs typeface="Arial" panose="020B0604020202020204" pitchFamily="34" charset="0"/>
              </a:defRPr>
            </a:lvl1pPr>
            <a:lvl2pPr>
              <a:defRPr sz="2400">
                <a:solidFill>
                  <a:srgbClr val="4A0D66"/>
                </a:solidFill>
                <a:latin typeface="Arial" panose="020B0604020202020204" pitchFamily="34" charset="0"/>
                <a:cs typeface="Arial" panose="020B0604020202020204" pitchFamily="34" charset="0"/>
              </a:defRPr>
            </a:lvl2pPr>
            <a:lvl3pPr>
              <a:defRPr sz="2000">
                <a:solidFill>
                  <a:srgbClr val="4A0D66"/>
                </a:solidFill>
                <a:latin typeface="Arial" panose="020B0604020202020204" pitchFamily="34" charset="0"/>
                <a:cs typeface="Arial" panose="020B0604020202020204" pitchFamily="34" charset="0"/>
              </a:defRPr>
            </a:lvl3pPr>
            <a:lvl4pPr>
              <a:defRPr sz="1800">
                <a:solidFill>
                  <a:srgbClr val="4A0D66"/>
                </a:solidFill>
                <a:latin typeface="Arial" panose="020B0604020202020204" pitchFamily="34" charset="0"/>
                <a:cs typeface="Arial" panose="020B0604020202020204" pitchFamily="34" charset="0"/>
              </a:defRPr>
            </a:lvl4pPr>
            <a:lvl5pPr>
              <a:defRPr sz="1800">
                <a:solidFill>
                  <a:srgbClr val="4A0D66"/>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0217600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Layout 2">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722499" y="0"/>
            <a:ext cx="3421501" cy="6108830"/>
          </a:xfrm>
          <a:prstGeom prst="rect">
            <a:avLst/>
          </a:prstGeom>
          <a:solidFill>
            <a:srgbClr val="34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5" name="Content Placeholder 4"/>
          <p:cNvSpPr>
            <a:spLocks noGrp="1"/>
          </p:cNvSpPr>
          <p:nvPr>
            <p:ph sz="quarter" idx="10" hasCustomPrompt="1"/>
          </p:nvPr>
        </p:nvSpPr>
        <p:spPr>
          <a:xfrm>
            <a:off x="5916613" y="274639"/>
            <a:ext cx="3052762" cy="5561012"/>
          </a:xfrm>
          <a:prstGeom prst="rect">
            <a:avLst/>
          </a:prstGeom>
        </p:spPr>
        <p:txBody>
          <a:bodyPr anchor="ctr"/>
          <a:lstStyle>
            <a:lvl1pPr marL="0" indent="0">
              <a:buNone/>
              <a:defRPr sz="2400">
                <a:solidFill>
                  <a:srgbClr val="4A0D66"/>
                </a:solidFill>
                <a:latin typeface="Arial" panose="020B0604020202020204" pitchFamily="34" charset="0"/>
                <a:cs typeface="Arial" panose="020B0604020202020204" pitchFamily="34" charset="0"/>
              </a:defRPr>
            </a:lvl1pPr>
            <a:lvl2pPr>
              <a:defRPr>
                <a:solidFill>
                  <a:srgbClr val="593D80"/>
                </a:solidFill>
                <a:latin typeface="Houschka Alt Pro Medium" pitchFamily="50" charset="0"/>
              </a:defRPr>
            </a:lvl2pPr>
            <a:lvl3pPr>
              <a:defRPr>
                <a:solidFill>
                  <a:srgbClr val="593D80"/>
                </a:solidFill>
                <a:latin typeface="Houschka Alt Pro Medium" pitchFamily="50" charset="0"/>
              </a:defRPr>
            </a:lvl3pPr>
            <a:lvl4pPr>
              <a:defRPr>
                <a:solidFill>
                  <a:srgbClr val="593D80"/>
                </a:solidFill>
                <a:latin typeface="Houschka Alt Pro Medium" pitchFamily="50" charset="0"/>
              </a:defRPr>
            </a:lvl4pPr>
            <a:lvl5pPr>
              <a:defRPr>
                <a:solidFill>
                  <a:srgbClr val="593D80"/>
                </a:solidFill>
                <a:latin typeface="Houschka Alt Pro Medium" pitchFamily="50" charset="0"/>
              </a:defRPr>
            </a:lvl5pPr>
          </a:lstStyle>
          <a:p>
            <a:pPr lvl="0"/>
            <a:r>
              <a:rPr lang="en-US" dirty="0" smtClean="0"/>
              <a:t>Insert text/graph/photo</a:t>
            </a:r>
            <a:endParaRPr lang="en-US" dirty="0"/>
          </a:p>
        </p:txBody>
      </p:sp>
      <p:sp>
        <p:nvSpPr>
          <p:cNvPr id="6" name="Title 5"/>
          <p:cNvSpPr>
            <a:spLocks noGrp="1"/>
          </p:cNvSpPr>
          <p:nvPr>
            <p:ph type="title" hasCustomPrompt="1"/>
          </p:nvPr>
        </p:nvSpPr>
        <p:spPr>
          <a:xfrm>
            <a:off x="282389" y="274638"/>
            <a:ext cx="5217458" cy="1056621"/>
          </a:xfrm>
          <a:prstGeom prst="rect">
            <a:avLst/>
          </a:prstGeom>
        </p:spPr>
        <p:txBody>
          <a:bodyPr/>
          <a:lstStyle>
            <a:lvl1pPr algn="l">
              <a:defRPr sz="3600" b="1">
                <a:solidFill>
                  <a:srgbClr val="4A0D66"/>
                </a:solidFill>
                <a:latin typeface="Arial" panose="020B0604020202020204" pitchFamily="34" charset="0"/>
                <a:cs typeface="Arial" panose="020B0604020202020204" pitchFamily="34" charset="0"/>
              </a:defRPr>
            </a:lvl1pPr>
          </a:lstStyle>
          <a:p>
            <a:r>
              <a:rPr lang="en-US" dirty="0" smtClean="0"/>
              <a:t>Title</a:t>
            </a:r>
            <a:endParaRPr lang="en-US" dirty="0"/>
          </a:p>
        </p:txBody>
      </p:sp>
      <p:sp>
        <p:nvSpPr>
          <p:cNvPr id="10" name="Content Placeholder 9"/>
          <p:cNvSpPr>
            <a:spLocks noGrp="1"/>
          </p:cNvSpPr>
          <p:nvPr>
            <p:ph sz="quarter" idx="11" hasCustomPrompt="1"/>
          </p:nvPr>
        </p:nvSpPr>
        <p:spPr>
          <a:xfrm>
            <a:off x="282575" y="1331913"/>
            <a:ext cx="5216525" cy="4503737"/>
          </a:xfrm>
          <a:prstGeom prst="rect">
            <a:avLst/>
          </a:prstGeom>
        </p:spPr>
        <p:txBody>
          <a:bodyPr/>
          <a:lstStyle>
            <a:lvl1pPr marL="0" indent="0">
              <a:buNone/>
              <a:defRPr sz="2800">
                <a:solidFill>
                  <a:srgbClr val="4A0D66"/>
                </a:solidFill>
                <a:latin typeface="Arial" panose="020B0604020202020204" pitchFamily="34" charset="0"/>
                <a:cs typeface="Arial" panose="020B0604020202020204" pitchFamily="34" charset="0"/>
              </a:defRPr>
            </a:lvl1pPr>
          </a:lstStyle>
          <a:p>
            <a:pPr lvl="0"/>
            <a:r>
              <a:rPr lang="en-US" dirty="0" smtClean="0"/>
              <a:t>Insert text/graph/photo</a:t>
            </a:r>
            <a:endParaRPr lang="en-US" dirty="0"/>
          </a:p>
        </p:txBody>
      </p:sp>
    </p:spTree>
    <p:extLst>
      <p:ext uri="{BB962C8B-B14F-4D97-AF65-F5344CB8AC3E}">
        <p14:creationId xmlns:p14="http://schemas.microsoft.com/office/powerpoint/2010/main" val="5578616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a:xfrm>
            <a:off x="6363347" y="6356350"/>
            <a:ext cx="2085975" cy="365125"/>
          </a:xfrm>
          <a:prstGeom prst="rect">
            <a:avLst/>
          </a:prstGeom>
        </p:spPr>
        <p:txBody>
          <a:bodyPr/>
          <a:lstStyle/>
          <a:p>
            <a:fld id="{CC56F20D-11D0-44FE-AD35-39347260E447}" type="datetimeFigureOut">
              <a:rPr lang="en-US" smtClean="0">
                <a:solidFill>
                  <a:srgbClr val="4A0D66"/>
                </a:solidFill>
              </a:rPr>
              <a:pPr/>
              <a:t>5/21/2018</a:t>
            </a:fld>
            <a:endParaRPr lang="en-US">
              <a:solidFill>
                <a:srgbClr val="4A0D66"/>
              </a:solidFill>
            </a:endParaRPr>
          </a:p>
        </p:txBody>
      </p:sp>
      <p:sp>
        <p:nvSpPr>
          <p:cNvPr id="6" name="Footer Placeholder 5"/>
          <p:cNvSpPr>
            <a:spLocks noGrp="1"/>
          </p:cNvSpPr>
          <p:nvPr>
            <p:ph type="ftr" sz="quarter" idx="11"/>
          </p:nvPr>
        </p:nvSpPr>
        <p:spPr>
          <a:xfrm>
            <a:off x="659165" y="6356350"/>
            <a:ext cx="2847975" cy="365125"/>
          </a:xfrm>
          <a:prstGeom prst="rect">
            <a:avLst/>
          </a:prstGeom>
        </p:spPr>
        <p:txBody>
          <a:bodyPr/>
          <a:lstStyle/>
          <a:p>
            <a:endParaRPr lang="en-US">
              <a:solidFill>
                <a:srgbClr val="4A0D66"/>
              </a:solidFill>
            </a:endParaRPr>
          </a:p>
        </p:txBody>
      </p:sp>
      <p:sp>
        <p:nvSpPr>
          <p:cNvPr id="7" name="Slide Number Placeholder 6"/>
          <p:cNvSpPr>
            <a:spLocks noGrp="1"/>
          </p:cNvSpPr>
          <p:nvPr>
            <p:ph type="sldNum" sz="quarter" idx="12"/>
          </p:nvPr>
        </p:nvSpPr>
        <p:spPr>
          <a:xfrm>
            <a:off x="8543278" y="6356350"/>
            <a:ext cx="561975" cy="365125"/>
          </a:xfrm>
          <a:prstGeom prst="rect">
            <a:avLst/>
          </a:prstGeom>
        </p:spPr>
        <p:txBody>
          <a:bodyPr/>
          <a:lstStyle/>
          <a:p>
            <a:fld id="{EEE9863D-040C-410B-B512-482BF65A48BB}" type="slidenum">
              <a:rPr lang="en-US" smtClean="0">
                <a:solidFill>
                  <a:srgbClr val="4A0D66"/>
                </a:solidFill>
              </a:rPr>
              <a:pPr/>
              <a:t>‹#›</a:t>
            </a:fld>
            <a:endParaRPr lang="en-US">
              <a:solidFill>
                <a:srgbClr val="4A0D66"/>
              </a:solidFill>
            </a:endParaRPr>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221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1025818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rple Layout 1">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833210"/>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Content Placeholder 11"/>
          <p:cNvSpPr>
            <a:spLocks noGrp="1"/>
          </p:cNvSpPr>
          <p:nvPr>
            <p:ph sz="quarter" idx="10"/>
          </p:nvPr>
        </p:nvSpPr>
        <p:spPr>
          <a:xfrm>
            <a:off x="457200" y="1108075"/>
            <a:ext cx="8229600" cy="5011738"/>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4743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a:prstGeom prst="rect">
            <a:avLst/>
          </a:prstGeo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Slide Number Placeholder 7"/>
          <p:cNvSpPr>
            <a:spLocks noGrp="1"/>
          </p:cNvSpPr>
          <p:nvPr>
            <p:ph type="sldNum" sz="quarter" idx="11"/>
          </p:nvPr>
        </p:nvSpPr>
        <p:spPr>
          <a:xfrm>
            <a:off x="8543278" y="6356350"/>
            <a:ext cx="561975" cy="365125"/>
          </a:xfrm>
          <a:prstGeom prst="rect">
            <a:avLst/>
          </a:prstGeom>
        </p:spPr>
        <p:txBody>
          <a:bodyPr/>
          <a:lstStyle/>
          <a:p>
            <a:fld id="{EEE9863D-040C-410B-B512-482BF65A48BB}" type="slidenum">
              <a:rPr lang="en-US" smtClean="0"/>
              <a:t>‹#›</a:t>
            </a:fld>
            <a:endParaRPr lang="en-US"/>
          </a:p>
        </p:txBody>
      </p:sp>
      <p:sp>
        <p:nvSpPr>
          <p:cNvPr id="9" name="Footer Placeholder 8"/>
          <p:cNvSpPr>
            <a:spLocks noGrp="1"/>
          </p:cNvSpPr>
          <p:nvPr>
            <p:ph type="ftr" sz="quarter" idx="12"/>
          </p:nvPr>
        </p:nvSpPr>
        <p:spPr>
          <a:xfrm>
            <a:off x="659165" y="6356350"/>
            <a:ext cx="2847975" cy="365125"/>
          </a:xfrm>
          <a:prstGeom prst="rect">
            <a:avLst/>
          </a:prstGeom>
        </p:spPr>
        <p:txBody>
          <a:bodyPr/>
          <a:lstStyle/>
          <a:p>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Layout 2">
    <p:spTree>
      <p:nvGrpSpPr>
        <p:cNvPr id="1" name=""/>
        <p:cNvGrpSpPr/>
        <p:nvPr/>
      </p:nvGrpSpPr>
      <p:grpSpPr>
        <a:xfrm>
          <a:off x="0" y="0"/>
          <a:ext cx="0" cy="0"/>
          <a:chOff x="0" y="0"/>
          <a:chExt cx="0" cy="0"/>
        </a:xfrm>
      </p:grpSpPr>
      <p:sp>
        <p:nvSpPr>
          <p:cNvPr id="3" name="Picture Placeholder 9"/>
          <p:cNvSpPr>
            <a:spLocks noGrp="1"/>
          </p:cNvSpPr>
          <p:nvPr>
            <p:ph type="pic" sz="quarter" idx="15"/>
          </p:nvPr>
        </p:nvSpPr>
        <p:spPr>
          <a:xfrm>
            <a:off x="5407025" y="1106742"/>
            <a:ext cx="3736975" cy="5011670"/>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r>
              <a:rPr lang="en-US" dirty="0" smtClean="0"/>
              <a:t>Click icon to add picture</a:t>
            </a:r>
            <a:endParaRPr lang="en-US" dirty="0"/>
          </a:p>
        </p:txBody>
      </p:sp>
      <p:sp>
        <p:nvSpPr>
          <p:cNvPr id="4" name="Content Placeholder 11"/>
          <p:cNvSpPr>
            <a:spLocks noGrp="1"/>
          </p:cNvSpPr>
          <p:nvPr>
            <p:ph sz="quarter" idx="16" hasCustomPrompt="1"/>
          </p:nvPr>
        </p:nvSpPr>
        <p:spPr>
          <a:xfrm>
            <a:off x="453280" y="1106742"/>
            <a:ext cx="4696944" cy="5011670"/>
          </a:xfrm>
          <a:prstGeom prst="rect">
            <a:avLst/>
          </a:prstGeom>
        </p:spPr>
        <p:txBody>
          <a:bodyPr/>
          <a:lstStyle>
            <a:lvl1pPr marL="0" indent="0">
              <a:buNone/>
              <a:defRPr lang="en-US" sz="2800" b="0" i="0" baseline="0" smtClean="0">
                <a:solidFill>
                  <a:srgbClr val="FFFFFF"/>
                </a:solidFill>
                <a:effectLst/>
                <a:latin typeface="Arial" panose="020B0604020202020204" pitchFamily="34" charset="0"/>
                <a:cs typeface="Arial" panose="020B0604020202020204" pitchFamily="34" charset="0"/>
              </a:defRPr>
            </a:lvl1pPr>
          </a:lstStyle>
          <a:p>
            <a:pPr lvl="0"/>
            <a:r>
              <a:rPr lang="en-US" dirty="0" smtClean="0"/>
              <a:t>Click to enter content</a:t>
            </a:r>
            <a:endParaRPr lang="en-US" dirty="0"/>
          </a:p>
        </p:txBody>
      </p:sp>
      <p:sp>
        <p:nvSpPr>
          <p:cNvPr id="5" name="Title 12"/>
          <p:cNvSpPr>
            <a:spLocks noGrp="1"/>
          </p:cNvSpPr>
          <p:nvPr>
            <p:ph type="title"/>
          </p:nvPr>
        </p:nvSpPr>
        <p:spPr>
          <a:xfrm>
            <a:off x="457200" y="274638"/>
            <a:ext cx="8229600" cy="832104"/>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06735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0643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723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284960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Layout 1">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833210"/>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Content Placeholder 11"/>
          <p:cNvSpPr>
            <a:spLocks noGrp="1"/>
          </p:cNvSpPr>
          <p:nvPr>
            <p:ph sz="quarter" idx="10"/>
          </p:nvPr>
        </p:nvSpPr>
        <p:spPr>
          <a:xfrm>
            <a:off x="457200" y="1108075"/>
            <a:ext cx="8229600" cy="5011738"/>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29183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rple Layout 2">
    <p:spTree>
      <p:nvGrpSpPr>
        <p:cNvPr id="1" name=""/>
        <p:cNvGrpSpPr/>
        <p:nvPr/>
      </p:nvGrpSpPr>
      <p:grpSpPr>
        <a:xfrm>
          <a:off x="0" y="0"/>
          <a:ext cx="0" cy="0"/>
          <a:chOff x="0" y="0"/>
          <a:chExt cx="0" cy="0"/>
        </a:xfrm>
      </p:grpSpPr>
      <p:sp>
        <p:nvSpPr>
          <p:cNvPr id="3" name="Picture Placeholder 9"/>
          <p:cNvSpPr>
            <a:spLocks noGrp="1"/>
          </p:cNvSpPr>
          <p:nvPr>
            <p:ph type="pic" sz="quarter" idx="15"/>
          </p:nvPr>
        </p:nvSpPr>
        <p:spPr>
          <a:xfrm>
            <a:off x="5407025" y="1106742"/>
            <a:ext cx="3736975" cy="5011670"/>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stStyle>
          <a:p>
            <a:r>
              <a:rPr lang="en-US" dirty="0" smtClean="0"/>
              <a:t>Click icon to add picture</a:t>
            </a:r>
            <a:endParaRPr lang="en-US" dirty="0"/>
          </a:p>
        </p:txBody>
      </p:sp>
      <p:sp>
        <p:nvSpPr>
          <p:cNvPr id="4" name="Content Placeholder 11"/>
          <p:cNvSpPr>
            <a:spLocks noGrp="1"/>
          </p:cNvSpPr>
          <p:nvPr>
            <p:ph sz="quarter" idx="16" hasCustomPrompt="1"/>
          </p:nvPr>
        </p:nvSpPr>
        <p:spPr>
          <a:xfrm>
            <a:off x="453280" y="1106742"/>
            <a:ext cx="4696944" cy="5011670"/>
          </a:xfrm>
          <a:prstGeom prst="rect">
            <a:avLst/>
          </a:prstGeom>
        </p:spPr>
        <p:txBody>
          <a:bodyPr/>
          <a:lstStyle>
            <a:lvl1pPr marL="0" indent="0">
              <a:buNone/>
              <a:defRPr lang="en-US" sz="2800" b="0" i="0" baseline="0" smtClean="0">
                <a:solidFill>
                  <a:srgbClr val="FFFFFF"/>
                </a:solidFill>
                <a:effectLst/>
                <a:latin typeface="Arial" panose="020B0604020202020204" pitchFamily="34" charset="0"/>
                <a:cs typeface="Arial" panose="020B0604020202020204" pitchFamily="34" charset="0"/>
              </a:defRPr>
            </a:lvl1pPr>
          </a:lstStyle>
          <a:p>
            <a:pPr lvl="0"/>
            <a:r>
              <a:rPr lang="en-US" dirty="0" smtClean="0"/>
              <a:t>Click to enter content</a:t>
            </a:r>
            <a:endParaRPr lang="en-US" dirty="0"/>
          </a:p>
        </p:txBody>
      </p:sp>
      <p:sp>
        <p:nvSpPr>
          <p:cNvPr id="5" name="Title 12"/>
          <p:cNvSpPr>
            <a:spLocks noGrp="1"/>
          </p:cNvSpPr>
          <p:nvPr>
            <p:ph type="title"/>
          </p:nvPr>
        </p:nvSpPr>
        <p:spPr>
          <a:xfrm>
            <a:off x="457200" y="274638"/>
            <a:ext cx="8229600" cy="832104"/>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50364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57409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990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169644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Layout 1">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33210"/>
          </a:xfrm>
          <a:prstGeom prst="rect">
            <a:avLst/>
          </a:prstGeom>
        </p:spPr>
        <p:txBody>
          <a:bodyPr/>
          <a:lstStyle>
            <a:lvl1pPr>
              <a:defRPr sz="3600" b="1" baseline="0">
                <a:solidFill>
                  <a:srgbClr val="4A0D66"/>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2" name="Content Placeholder 11"/>
          <p:cNvSpPr>
            <a:spLocks noGrp="1"/>
          </p:cNvSpPr>
          <p:nvPr>
            <p:ph sz="quarter" idx="10"/>
          </p:nvPr>
        </p:nvSpPr>
        <p:spPr>
          <a:xfrm>
            <a:off x="457200" y="1108075"/>
            <a:ext cx="8229600" cy="5011738"/>
          </a:xfrm>
          <a:prstGeom prst="rect">
            <a:avLst/>
          </a:prstGeom>
        </p:spPr>
        <p:txBody>
          <a:bodyPr/>
          <a:lstStyle>
            <a:lvl1pPr>
              <a:defRPr sz="2800">
                <a:solidFill>
                  <a:srgbClr val="4A0D66"/>
                </a:solidFill>
                <a:latin typeface="Arial" panose="020B0604020202020204" pitchFamily="34" charset="0"/>
                <a:cs typeface="Arial" panose="020B0604020202020204" pitchFamily="34" charset="0"/>
              </a:defRPr>
            </a:lvl1pPr>
            <a:lvl2pPr>
              <a:defRPr sz="2400">
                <a:solidFill>
                  <a:srgbClr val="4A0D66"/>
                </a:solidFill>
                <a:latin typeface="Arial" panose="020B0604020202020204" pitchFamily="34" charset="0"/>
                <a:cs typeface="Arial" panose="020B0604020202020204" pitchFamily="34" charset="0"/>
              </a:defRPr>
            </a:lvl2pPr>
            <a:lvl3pPr>
              <a:defRPr sz="2000">
                <a:solidFill>
                  <a:srgbClr val="4A0D66"/>
                </a:solidFill>
                <a:latin typeface="Arial" panose="020B0604020202020204" pitchFamily="34" charset="0"/>
                <a:cs typeface="Arial" panose="020B0604020202020204" pitchFamily="34" charset="0"/>
              </a:defRPr>
            </a:lvl3pPr>
            <a:lvl4pPr>
              <a:defRPr sz="1800">
                <a:solidFill>
                  <a:srgbClr val="4A0D66"/>
                </a:solidFill>
                <a:latin typeface="Arial" panose="020B0604020202020204" pitchFamily="34" charset="0"/>
                <a:cs typeface="Arial" panose="020B0604020202020204" pitchFamily="34" charset="0"/>
              </a:defRPr>
            </a:lvl4pPr>
            <a:lvl5pPr>
              <a:defRPr sz="1800">
                <a:solidFill>
                  <a:srgbClr val="4A0D66"/>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71831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a:xfrm>
            <a:off x="6363347" y="6356350"/>
            <a:ext cx="2085975" cy="365125"/>
          </a:xfrm>
          <a:prstGeom prst="rect">
            <a:avLst/>
          </a:prstGeom>
        </p:spPr>
        <p:txBody>
          <a:bodyPr/>
          <a:lstStyle/>
          <a:p>
            <a:fld id="{CC56F20D-11D0-44FE-AD35-39347260E447}" type="datetimeFigureOut">
              <a:rPr lang="en-US" smtClean="0"/>
              <a:t>5/21/2018</a:t>
            </a:fld>
            <a:endParaRPr lang="en-US"/>
          </a:p>
        </p:txBody>
      </p:sp>
      <p:sp>
        <p:nvSpPr>
          <p:cNvPr id="5" name="Footer Placeholder 4"/>
          <p:cNvSpPr>
            <a:spLocks noGrp="1"/>
          </p:cNvSpPr>
          <p:nvPr>
            <p:ph type="ftr" sz="quarter" idx="11"/>
          </p:nvPr>
        </p:nvSpPr>
        <p:spPr>
          <a:xfrm>
            <a:off x="659165" y="6356350"/>
            <a:ext cx="284797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43278" y="6356350"/>
            <a:ext cx="561975" cy="365125"/>
          </a:xfrm>
          <a:prstGeom prst="rect">
            <a:avLst/>
          </a:prstGeom>
        </p:spPr>
        <p:txBody>
          <a:bodyPr/>
          <a:lstStyle/>
          <a:p>
            <a:fld id="{EEE9863D-040C-410B-B512-482BF65A48BB}"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Layout 2">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722499" y="0"/>
            <a:ext cx="3421501" cy="6108830"/>
          </a:xfrm>
          <a:prstGeom prst="rect">
            <a:avLst/>
          </a:prstGeom>
          <a:solidFill>
            <a:srgbClr val="34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5" name="Content Placeholder 4"/>
          <p:cNvSpPr>
            <a:spLocks noGrp="1"/>
          </p:cNvSpPr>
          <p:nvPr>
            <p:ph sz="quarter" idx="10" hasCustomPrompt="1"/>
          </p:nvPr>
        </p:nvSpPr>
        <p:spPr>
          <a:xfrm>
            <a:off x="5916613" y="274639"/>
            <a:ext cx="3052762" cy="5561012"/>
          </a:xfrm>
          <a:prstGeom prst="rect">
            <a:avLst/>
          </a:prstGeom>
        </p:spPr>
        <p:txBody>
          <a:bodyPr anchor="ctr"/>
          <a:lstStyle>
            <a:lvl1pPr marL="0" indent="0">
              <a:buNone/>
              <a:defRPr sz="2400">
                <a:solidFill>
                  <a:srgbClr val="4A0D66"/>
                </a:solidFill>
                <a:latin typeface="Arial" panose="020B0604020202020204" pitchFamily="34" charset="0"/>
                <a:cs typeface="Arial" panose="020B0604020202020204" pitchFamily="34" charset="0"/>
              </a:defRPr>
            </a:lvl1pPr>
            <a:lvl2pPr>
              <a:defRPr>
                <a:solidFill>
                  <a:srgbClr val="593D80"/>
                </a:solidFill>
                <a:latin typeface="Houschka Alt Pro Medium" pitchFamily="50" charset="0"/>
              </a:defRPr>
            </a:lvl2pPr>
            <a:lvl3pPr>
              <a:defRPr>
                <a:solidFill>
                  <a:srgbClr val="593D80"/>
                </a:solidFill>
                <a:latin typeface="Houschka Alt Pro Medium" pitchFamily="50" charset="0"/>
              </a:defRPr>
            </a:lvl3pPr>
            <a:lvl4pPr>
              <a:defRPr>
                <a:solidFill>
                  <a:srgbClr val="593D80"/>
                </a:solidFill>
                <a:latin typeface="Houschka Alt Pro Medium" pitchFamily="50" charset="0"/>
              </a:defRPr>
            </a:lvl4pPr>
            <a:lvl5pPr>
              <a:defRPr>
                <a:solidFill>
                  <a:srgbClr val="593D80"/>
                </a:solidFill>
                <a:latin typeface="Houschka Alt Pro Medium" pitchFamily="50" charset="0"/>
              </a:defRPr>
            </a:lvl5pPr>
          </a:lstStyle>
          <a:p>
            <a:pPr lvl="0"/>
            <a:r>
              <a:rPr lang="en-US" dirty="0" smtClean="0"/>
              <a:t>Insert text/graph/photo</a:t>
            </a:r>
            <a:endParaRPr lang="en-US" dirty="0"/>
          </a:p>
        </p:txBody>
      </p:sp>
      <p:sp>
        <p:nvSpPr>
          <p:cNvPr id="6" name="Title 5"/>
          <p:cNvSpPr>
            <a:spLocks noGrp="1"/>
          </p:cNvSpPr>
          <p:nvPr>
            <p:ph type="title" hasCustomPrompt="1"/>
          </p:nvPr>
        </p:nvSpPr>
        <p:spPr>
          <a:xfrm>
            <a:off x="282389" y="274638"/>
            <a:ext cx="5217458" cy="1056621"/>
          </a:xfrm>
          <a:prstGeom prst="rect">
            <a:avLst/>
          </a:prstGeom>
        </p:spPr>
        <p:txBody>
          <a:bodyPr/>
          <a:lstStyle>
            <a:lvl1pPr algn="l">
              <a:defRPr sz="3600" b="1">
                <a:solidFill>
                  <a:srgbClr val="4A0D66"/>
                </a:solidFill>
                <a:latin typeface="Arial" panose="020B0604020202020204" pitchFamily="34" charset="0"/>
                <a:cs typeface="Arial" panose="020B0604020202020204" pitchFamily="34" charset="0"/>
              </a:defRPr>
            </a:lvl1pPr>
          </a:lstStyle>
          <a:p>
            <a:r>
              <a:rPr lang="en-US" dirty="0" smtClean="0"/>
              <a:t>Title</a:t>
            </a:r>
            <a:endParaRPr lang="en-US" dirty="0"/>
          </a:p>
        </p:txBody>
      </p:sp>
      <p:sp>
        <p:nvSpPr>
          <p:cNvPr id="10" name="Content Placeholder 9"/>
          <p:cNvSpPr>
            <a:spLocks noGrp="1"/>
          </p:cNvSpPr>
          <p:nvPr>
            <p:ph sz="quarter" idx="11" hasCustomPrompt="1"/>
          </p:nvPr>
        </p:nvSpPr>
        <p:spPr>
          <a:xfrm>
            <a:off x="282575" y="1331913"/>
            <a:ext cx="5216525" cy="4503737"/>
          </a:xfrm>
          <a:prstGeom prst="rect">
            <a:avLst/>
          </a:prstGeom>
        </p:spPr>
        <p:txBody>
          <a:bodyPr/>
          <a:lstStyle>
            <a:lvl1pPr marL="0" indent="0">
              <a:buNone/>
              <a:defRPr sz="2800">
                <a:solidFill>
                  <a:srgbClr val="4A0D66"/>
                </a:solidFill>
                <a:latin typeface="Arial" panose="020B0604020202020204" pitchFamily="34" charset="0"/>
                <a:cs typeface="Arial" panose="020B0604020202020204" pitchFamily="34" charset="0"/>
              </a:defRPr>
            </a:lvl1pPr>
          </a:lstStyle>
          <a:p>
            <a:pPr lvl="0"/>
            <a:r>
              <a:rPr lang="en-US" dirty="0" smtClean="0"/>
              <a:t>Insert text/graph/photo</a:t>
            </a:r>
            <a:endParaRPr lang="en-US" dirty="0"/>
          </a:p>
        </p:txBody>
      </p:sp>
    </p:spTree>
    <p:extLst>
      <p:ext uri="{BB962C8B-B14F-4D97-AF65-F5344CB8AC3E}">
        <p14:creationId xmlns:p14="http://schemas.microsoft.com/office/powerpoint/2010/main" val="21872653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a:xfrm>
            <a:off x="6363347" y="6356350"/>
            <a:ext cx="2085975" cy="365125"/>
          </a:xfrm>
          <a:prstGeom prst="rect">
            <a:avLst/>
          </a:prstGeom>
        </p:spPr>
        <p:txBody>
          <a:bodyPr/>
          <a:lstStyle/>
          <a:p>
            <a:fld id="{CC56F20D-11D0-44FE-AD35-39347260E447}" type="datetimeFigureOut">
              <a:rPr lang="en-US" smtClean="0">
                <a:solidFill>
                  <a:srgbClr val="4A0D66"/>
                </a:solidFill>
              </a:rPr>
              <a:pPr/>
              <a:t>5/21/2018</a:t>
            </a:fld>
            <a:endParaRPr lang="en-US">
              <a:solidFill>
                <a:srgbClr val="4A0D66"/>
              </a:solidFill>
            </a:endParaRPr>
          </a:p>
        </p:txBody>
      </p:sp>
      <p:sp>
        <p:nvSpPr>
          <p:cNvPr id="6" name="Footer Placeholder 5"/>
          <p:cNvSpPr>
            <a:spLocks noGrp="1"/>
          </p:cNvSpPr>
          <p:nvPr>
            <p:ph type="ftr" sz="quarter" idx="11"/>
          </p:nvPr>
        </p:nvSpPr>
        <p:spPr>
          <a:xfrm>
            <a:off x="659165" y="6356350"/>
            <a:ext cx="2847975" cy="365125"/>
          </a:xfrm>
          <a:prstGeom prst="rect">
            <a:avLst/>
          </a:prstGeom>
        </p:spPr>
        <p:txBody>
          <a:bodyPr/>
          <a:lstStyle/>
          <a:p>
            <a:endParaRPr lang="en-US">
              <a:solidFill>
                <a:srgbClr val="4A0D66"/>
              </a:solidFill>
            </a:endParaRPr>
          </a:p>
        </p:txBody>
      </p:sp>
      <p:sp>
        <p:nvSpPr>
          <p:cNvPr id="7" name="Slide Number Placeholder 6"/>
          <p:cNvSpPr>
            <a:spLocks noGrp="1"/>
          </p:cNvSpPr>
          <p:nvPr>
            <p:ph type="sldNum" sz="quarter" idx="12"/>
          </p:nvPr>
        </p:nvSpPr>
        <p:spPr>
          <a:xfrm>
            <a:off x="8543278" y="6356350"/>
            <a:ext cx="561975" cy="365125"/>
          </a:xfrm>
          <a:prstGeom prst="rect">
            <a:avLst/>
          </a:prstGeom>
        </p:spPr>
        <p:txBody>
          <a:bodyPr/>
          <a:lstStyle/>
          <a:p>
            <a:fld id="{EEE9863D-040C-410B-B512-482BF65A48BB}" type="slidenum">
              <a:rPr lang="en-US" smtClean="0">
                <a:solidFill>
                  <a:srgbClr val="4A0D66"/>
                </a:solidFill>
              </a:rPr>
              <a:pPr/>
              <a:t>‹#›</a:t>
            </a:fld>
            <a:endParaRPr lang="en-US">
              <a:solidFill>
                <a:srgbClr val="4A0D66"/>
              </a:solidFill>
            </a:endParaRPr>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575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4238364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63347" y="6356350"/>
            <a:ext cx="2085975" cy="365125"/>
          </a:xfrm>
          <a:prstGeom prst="rect">
            <a:avLst/>
          </a:prstGeom>
        </p:spPr>
        <p:txBody>
          <a:bodyPr/>
          <a:lstStyle/>
          <a:p>
            <a:fld id="{CC56F20D-11D0-44FE-AD35-39347260E447}" type="datetimeFigureOut">
              <a:rPr lang="en-US" smtClean="0"/>
              <a:t>5/21/2018</a:t>
            </a:fld>
            <a:endParaRPr lang="en-US"/>
          </a:p>
        </p:txBody>
      </p:sp>
      <p:sp>
        <p:nvSpPr>
          <p:cNvPr id="3" name="Footer Placeholder 2"/>
          <p:cNvSpPr>
            <a:spLocks noGrp="1"/>
          </p:cNvSpPr>
          <p:nvPr>
            <p:ph type="ftr" sz="quarter" idx="11"/>
          </p:nvPr>
        </p:nvSpPr>
        <p:spPr>
          <a:xfrm>
            <a:off x="659165" y="6356350"/>
            <a:ext cx="2847975"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543278" y="6356350"/>
            <a:ext cx="561975" cy="365125"/>
          </a:xfrm>
          <a:prstGeom prst="rect">
            <a:avLst/>
          </a:prstGeom>
        </p:spPr>
        <p:txBody>
          <a:bodyPr/>
          <a:lstStyle/>
          <a:p>
            <a:fld id="{EEE9863D-040C-410B-B512-482BF65A48B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a:xfrm>
            <a:off x="6363347" y="6356350"/>
            <a:ext cx="2085975" cy="365125"/>
          </a:xfrm>
          <a:prstGeom prst="rect">
            <a:avLst/>
          </a:prstGeom>
        </p:spPr>
        <p:txBody>
          <a:bodyPr/>
          <a:lstStyle/>
          <a:p>
            <a:fld id="{CC56F20D-11D0-44FE-AD35-39347260E447}" type="datetimeFigureOut">
              <a:rPr lang="en-US" smtClean="0"/>
              <a:t>5/21/2018</a:t>
            </a:fld>
            <a:endParaRPr lang="en-US"/>
          </a:p>
        </p:txBody>
      </p:sp>
      <p:sp>
        <p:nvSpPr>
          <p:cNvPr id="6" name="Footer Placeholder 5"/>
          <p:cNvSpPr>
            <a:spLocks noGrp="1"/>
          </p:cNvSpPr>
          <p:nvPr>
            <p:ph type="ftr" sz="quarter" idx="11"/>
          </p:nvPr>
        </p:nvSpPr>
        <p:spPr>
          <a:xfrm>
            <a:off x="659165" y="6356350"/>
            <a:ext cx="284797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543278" y="6356350"/>
            <a:ext cx="561975" cy="365125"/>
          </a:xfrm>
          <a:prstGeom prst="rect">
            <a:avLst/>
          </a:prstGeom>
        </p:spPr>
        <p:txBody>
          <a:bodyPr/>
          <a:lstStyle/>
          <a:p>
            <a:fld id="{EEE9863D-040C-410B-B512-482BF65A48BB}" type="slidenum">
              <a:rPr lang="en-US" smtClean="0"/>
              <a:t>‹#›</a:t>
            </a:fld>
            <a:endParaRPr lang="en-US"/>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363347" y="6356350"/>
            <a:ext cx="2085975" cy="365125"/>
          </a:xfrm>
          <a:prstGeom prst="rect">
            <a:avLst/>
          </a:prstGeom>
        </p:spPr>
        <p:txBody>
          <a:bodyPr/>
          <a:lstStyle/>
          <a:p>
            <a:fld id="{CC56F20D-11D0-44FE-AD35-39347260E447}" type="datetimeFigureOut">
              <a:rPr lang="en-US" smtClean="0"/>
              <a:t>5/21/2018</a:t>
            </a:fld>
            <a:endParaRPr lang="en-US"/>
          </a:p>
        </p:txBody>
      </p:sp>
      <p:sp>
        <p:nvSpPr>
          <p:cNvPr id="4" name="Footer Placeholder 3"/>
          <p:cNvSpPr>
            <a:spLocks noGrp="1"/>
          </p:cNvSpPr>
          <p:nvPr>
            <p:ph type="ftr" sz="quarter" idx="11"/>
          </p:nvPr>
        </p:nvSpPr>
        <p:spPr>
          <a:xfrm>
            <a:off x="659165" y="6356350"/>
            <a:ext cx="284797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543278" y="6356350"/>
            <a:ext cx="561975" cy="365125"/>
          </a:xfrm>
          <a:prstGeom prst="rect">
            <a:avLst/>
          </a:prstGeom>
        </p:spPr>
        <p:txBody>
          <a:bodyPr/>
          <a:lstStyle/>
          <a:p>
            <a:fld id="{EEE9863D-040C-410B-B512-482BF65A48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Layout 1">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33210"/>
          </a:xfrm>
          <a:prstGeom prst="rect">
            <a:avLst/>
          </a:prstGeom>
        </p:spPr>
        <p:txBody>
          <a:bodyPr/>
          <a:lstStyle>
            <a:lvl1pPr>
              <a:defRPr sz="3600" b="1" baseline="0">
                <a:solidFill>
                  <a:srgbClr val="4A0D66"/>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2" name="Content Placeholder 11"/>
          <p:cNvSpPr>
            <a:spLocks noGrp="1"/>
          </p:cNvSpPr>
          <p:nvPr>
            <p:ph sz="quarter" idx="10"/>
          </p:nvPr>
        </p:nvSpPr>
        <p:spPr>
          <a:xfrm>
            <a:off x="457200" y="1108075"/>
            <a:ext cx="8229600" cy="5011738"/>
          </a:xfrm>
          <a:prstGeom prst="rect">
            <a:avLst/>
          </a:prstGeom>
        </p:spPr>
        <p:txBody>
          <a:bodyPr/>
          <a:lstStyle>
            <a:lvl1pPr>
              <a:defRPr sz="2800">
                <a:solidFill>
                  <a:srgbClr val="4A0D66"/>
                </a:solidFill>
                <a:latin typeface="Arial" panose="020B0604020202020204" pitchFamily="34" charset="0"/>
                <a:cs typeface="Arial" panose="020B0604020202020204" pitchFamily="34" charset="0"/>
              </a:defRPr>
            </a:lvl1pPr>
            <a:lvl2pPr>
              <a:defRPr sz="2400">
                <a:solidFill>
                  <a:srgbClr val="4A0D66"/>
                </a:solidFill>
                <a:latin typeface="Arial" panose="020B0604020202020204" pitchFamily="34" charset="0"/>
                <a:cs typeface="Arial" panose="020B0604020202020204" pitchFamily="34" charset="0"/>
              </a:defRPr>
            </a:lvl2pPr>
            <a:lvl3pPr>
              <a:defRPr sz="2000">
                <a:solidFill>
                  <a:srgbClr val="4A0D66"/>
                </a:solidFill>
                <a:latin typeface="Arial" panose="020B0604020202020204" pitchFamily="34" charset="0"/>
                <a:cs typeface="Arial" panose="020B0604020202020204" pitchFamily="34" charset="0"/>
              </a:defRPr>
            </a:lvl3pPr>
            <a:lvl4pPr>
              <a:defRPr sz="1800">
                <a:solidFill>
                  <a:srgbClr val="4A0D66"/>
                </a:solidFill>
                <a:latin typeface="Arial" panose="020B0604020202020204" pitchFamily="34" charset="0"/>
                <a:cs typeface="Arial" panose="020B0604020202020204" pitchFamily="34" charset="0"/>
              </a:defRPr>
            </a:lvl4pPr>
            <a:lvl5pPr>
              <a:defRPr sz="1800">
                <a:solidFill>
                  <a:srgbClr val="4A0D66"/>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023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Layout 2">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5722499" y="0"/>
            <a:ext cx="3421501" cy="6108830"/>
          </a:xfrm>
          <a:prstGeom prst="rect">
            <a:avLst/>
          </a:prstGeom>
          <a:solidFill>
            <a:srgbClr val="34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5" name="Content Placeholder 4"/>
          <p:cNvSpPr>
            <a:spLocks noGrp="1"/>
          </p:cNvSpPr>
          <p:nvPr>
            <p:ph sz="quarter" idx="10" hasCustomPrompt="1"/>
          </p:nvPr>
        </p:nvSpPr>
        <p:spPr>
          <a:xfrm>
            <a:off x="5916613" y="274639"/>
            <a:ext cx="3052762" cy="5561012"/>
          </a:xfrm>
          <a:prstGeom prst="rect">
            <a:avLst/>
          </a:prstGeom>
        </p:spPr>
        <p:txBody>
          <a:bodyPr anchor="ctr"/>
          <a:lstStyle>
            <a:lvl1pPr marL="0" indent="0">
              <a:buNone/>
              <a:defRPr sz="2400">
                <a:solidFill>
                  <a:srgbClr val="4A0D66"/>
                </a:solidFill>
                <a:latin typeface="Arial" panose="020B0604020202020204" pitchFamily="34" charset="0"/>
                <a:cs typeface="Arial" panose="020B0604020202020204" pitchFamily="34" charset="0"/>
              </a:defRPr>
            </a:lvl1pPr>
            <a:lvl2pPr>
              <a:defRPr>
                <a:solidFill>
                  <a:srgbClr val="593D80"/>
                </a:solidFill>
                <a:latin typeface="Houschka Alt Pro Medium" pitchFamily="50" charset="0"/>
              </a:defRPr>
            </a:lvl2pPr>
            <a:lvl3pPr>
              <a:defRPr>
                <a:solidFill>
                  <a:srgbClr val="593D80"/>
                </a:solidFill>
                <a:latin typeface="Houschka Alt Pro Medium" pitchFamily="50" charset="0"/>
              </a:defRPr>
            </a:lvl3pPr>
            <a:lvl4pPr>
              <a:defRPr>
                <a:solidFill>
                  <a:srgbClr val="593D80"/>
                </a:solidFill>
                <a:latin typeface="Houschka Alt Pro Medium" pitchFamily="50" charset="0"/>
              </a:defRPr>
            </a:lvl4pPr>
            <a:lvl5pPr>
              <a:defRPr>
                <a:solidFill>
                  <a:srgbClr val="593D80"/>
                </a:solidFill>
                <a:latin typeface="Houschka Alt Pro Medium" pitchFamily="50" charset="0"/>
              </a:defRPr>
            </a:lvl5pPr>
          </a:lstStyle>
          <a:p>
            <a:pPr lvl="0"/>
            <a:r>
              <a:rPr lang="en-US" dirty="0" smtClean="0"/>
              <a:t>Insert text/graph/photo</a:t>
            </a:r>
            <a:endParaRPr lang="en-US" dirty="0"/>
          </a:p>
        </p:txBody>
      </p:sp>
      <p:sp>
        <p:nvSpPr>
          <p:cNvPr id="6" name="Title 5"/>
          <p:cNvSpPr>
            <a:spLocks noGrp="1"/>
          </p:cNvSpPr>
          <p:nvPr>
            <p:ph type="title" hasCustomPrompt="1"/>
          </p:nvPr>
        </p:nvSpPr>
        <p:spPr>
          <a:xfrm>
            <a:off x="282389" y="274638"/>
            <a:ext cx="5217458" cy="1056621"/>
          </a:xfrm>
          <a:prstGeom prst="rect">
            <a:avLst/>
          </a:prstGeom>
        </p:spPr>
        <p:txBody>
          <a:bodyPr/>
          <a:lstStyle>
            <a:lvl1pPr algn="l">
              <a:defRPr sz="3600" b="1">
                <a:solidFill>
                  <a:srgbClr val="4A0D66"/>
                </a:solidFill>
                <a:latin typeface="Arial" panose="020B0604020202020204" pitchFamily="34" charset="0"/>
                <a:cs typeface="Arial" panose="020B0604020202020204" pitchFamily="34" charset="0"/>
              </a:defRPr>
            </a:lvl1pPr>
          </a:lstStyle>
          <a:p>
            <a:r>
              <a:rPr lang="en-US" dirty="0" smtClean="0"/>
              <a:t>Title</a:t>
            </a:r>
            <a:endParaRPr lang="en-US" dirty="0"/>
          </a:p>
        </p:txBody>
      </p:sp>
      <p:sp>
        <p:nvSpPr>
          <p:cNvPr id="10" name="Content Placeholder 9"/>
          <p:cNvSpPr>
            <a:spLocks noGrp="1"/>
          </p:cNvSpPr>
          <p:nvPr>
            <p:ph sz="quarter" idx="11" hasCustomPrompt="1"/>
          </p:nvPr>
        </p:nvSpPr>
        <p:spPr>
          <a:xfrm>
            <a:off x="282575" y="1331913"/>
            <a:ext cx="5216525" cy="4503737"/>
          </a:xfrm>
          <a:prstGeom prst="rect">
            <a:avLst/>
          </a:prstGeom>
        </p:spPr>
        <p:txBody>
          <a:bodyPr/>
          <a:lstStyle>
            <a:lvl1pPr marL="0" indent="0">
              <a:buNone/>
              <a:defRPr sz="2800">
                <a:solidFill>
                  <a:srgbClr val="4A0D66"/>
                </a:solidFill>
                <a:latin typeface="Arial" panose="020B0604020202020204" pitchFamily="34" charset="0"/>
                <a:cs typeface="Arial" panose="020B0604020202020204" pitchFamily="34" charset="0"/>
              </a:defRPr>
            </a:lvl1pPr>
          </a:lstStyle>
          <a:p>
            <a:pPr lvl="0"/>
            <a:r>
              <a:rPr lang="en-US" dirty="0" smtClean="0"/>
              <a:t>Insert text/graph/photo</a:t>
            </a:r>
            <a:endParaRPr lang="en-US" dirty="0"/>
          </a:p>
        </p:txBody>
      </p:sp>
    </p:spTree>
    <p:extLst>
      <p:ext uri="{BB962C8B-B14F-4D97-AF65-F5344CB8AC3E}">
        <p14:creationId xmlns:p14="http://schemas.microsoft.com/office/powerpoint/2010/main" val="33402180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Layout 1">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833210"/>
          </a:xfrm>
          <a:prstGeom prst="rect">
            <a:avLst/>
          </a:prstGeom>
        </p:spPr>
        <p:txBody>
          <a:bodyPr/>
          <a:lstStyle>
            <a:lvl1pPr algn="l">
              <a:defRPr sz="3600" b="1">
                <a:solidFill>
                  <a:schemeClr val="bg2"/>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8" name="Content Placeholder 11"/>
          <p:cNvSpPr>
            <a:spLocks noGrp="1"/>
          </p:cNvSpPr>
          <p:nvPr>
            <p:ph sz="quarter" idx="10"/>
          </p:nvPr>
        </p:nvSpPr>
        <p:spPr>
          <a:xfrm>
            <a:off x="457200" y="1108075"/>
            <a:ext cx="8229600" cy="5011738"/>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60552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theme" Target="../theme/theme10.xml"/><Relationship Id="rId4"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theme" Target="../theme/theme7.xml"/><Relationship Id="rId4"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8.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3899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iming>
    <p:tnLst>
      <p:par>
        <p:cTn id="1" dur="indefinite" restart="never" nodeType="tmRoot"/>
      </p:par>
    </p:tnLst>
  </p:timing>
  <p:txStyles>
    <p:titleStyle>
      <a:lvl1pPr marL="0" marR="0" indent="0" algn="ctr" defTabSz="457200" rtl="0" eaLnBrk="1" fontAlgn="auto" latinLnBrk="0" hangingPunct="1">
        <a:lnSpc>
          <a:spcPct val="100000"/>
        </a:lnSpc>
        <a:spcBef>
          <a:spcPct val="0"/>
        </a:spcBef>
        <a:spcAft>
          <a:spcPts val="0"/>
        </a:spcAft>
        <a:buClrTx/>
        <a:buSzTx/>
        <a:buFontTx/>
        <a:buNone/>
        <a:tabLst/>
        <a:defRPr sz="4800" u="none" kern="1200" baseline="0">
          <a:solidFill>
            <a:schemeClr val="bg1"/>
          </a:solidFill>
          <a:latin typeface="Houschka Alt Pro Extra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119325"/>
            <a:ext cx="9144000" cy="738675"/>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kern="0" smtClean="0">
                <a:solidFill>
                  <a:srgbClr val="FFFFFF"/>
                </a:solidFill>
                <a:cs typeface="Arial" panose="020B0604020202020204" pitchFamily="34" charset="0"/>
              </a:rPr>
              <a:pPr algn="r"/>
              <a:t>‹#›</a:t>
            </a:fld>
            <a:endParaRPr lang="en-US" sz="900" kern="0" dirty="0">
              <a:solidFill>
                <a:srgbClr val="FFFFFF"/>
              </a:solidFill>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913" y="6350089"/>
            <a:ext cx="2423777" cy="277146"/>
          </a:xfrm>
          <a:prstGeom prst="rect">
            <a:avLst/>
          </a:prstGeom>
        </p:spPr>
      </p:pic>
    </p:spTree>
    <p:extLst>
      <p:ext uri="{BB962C8B-B14F-4D97-AF65-F5344CB8AC3E}">
        <p14:creationId xmlns:p14="http://schemas.microsoft.com/office/powerpoint/2010/main" val="2798853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iming>
    <p:tnLst>
      <p:par>
        <p:cTn id="1" dur="indefinite" restart="never" nodeType="tmRoot"/>
      </p:par>
    </p:tnLst>
  </p:timing>
  <p:hf sldNum="0" hdr="0" ftr="0" dt="0"/>
  <p:txStyles>
    <p:titleStyle>
      <a:lvl1pPr algn="l" defTabSz="457200" rtl="0" eaLnBrk="1" latinLnBrk="0" hangingPunct="1">
        <a:spcBef>
          <a:spcPct val="0"/>
        </a:spcBef>
        <a:buNone/>
        <a:defRPr sz="4400" kern="1200">
          <a:solidFill>
            <a:srgbClr val="593D80"/>
          </a:solidFill>
          <a:latin typeface="Houschka Alt Pro ExtraBold" pitchFamily="50"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93D80"/>
          </a:solidFill>
          <a:latin typeface="Houschka Alt Pro Medium" pitchFamily="50" charset="0"/>
          <a:ea typeface="+mn-ea"/>
          <a:cs typeface="+mn-cs"/>
        </a:defRPr>
      </a:lvl1pPr>
      <a:lvl2pPr marL="742950" indent="-285750" algn="l" defTabSz="457200" rtl="0" eaLnBrk="1" latinLnBrk="0" hangingPunct="1">
        <a:spcBef>
          <a:spcPct val="20000"/>
        </a:spcBef>
        <a:buFont typeface="Arial"/>
        <a:buChar char="–"/>
        <a:defRPr sz="2800" kern="1200">
          <a:solidFill>
            <a:srgbClr val="593D80"/>
          </a:solidFill>
          <a:latin typeface="Houschka Alt Pro Medium" pitchFamily="50" charset="0"/>
          <a:ea typeface="+mn-ea"/>
          <a:cs typeface="+mn-cs"/>
        </a:defRPr>
      </a:lvl2pPr>
      <a:lvl3pPr marL="1143000" indent="-228600" algn="l" defTabSz="457200" rtl="0" eaLnBrk="1" latinLnBrk="0" hangingPunct="1">
        <a:spcBef>
          <a:spcPct val="20000"/>
        </a:spcBef>
        <a:buFont typeface="Arial"/>
        <a:buChar char="•"/>
        <a:defRPr sz="2400" kern="1200">
          <a:solidFill>
            <a:srgbClr val="593D80"/>
          </a:solidFill>
          <a:latin typeface="Houschka Alt Pro Medium" pitchFamily="50" charset="0"/>
          <a:ea typeface="+mn-ea"/>
          <a:cs typeface="+mn-cs"/>
        </a:defRPr>
      </a:lvl3pPr>
      <a:lvl4pPr marL="1600200" indent="-228600" algn="l" defTabSz="457200" rtl="0" eaLnBrk="1" latinLnBrk="0" hangingPunct="1">
        <a:spcBef>
          <a:spcPct val="20000"/>
        </a:spcBef>
        <a:buFont typeface="Arial"/>
        <a:buChar char="–"/>
        <a:defRPr sz="2000" kern="1200">
          <a:solidFill>
            <a:srgbClr val="593D80"/>
          </a:solidFill>
          <a:latin typeface="Houschka Alt Pro Medium" pitchFamily="50" charset="0"/>
          <a:ea typeface="+mn-ea"/>
          <a:cs typeface="+mn-cs"/>
        </a:defRPr>
      </a:lvl4pPr>
      <a:lvl5pPr marL="2057400" indent="-228600" algn="l" defTabSz="457200" rtl="0" eaLnBrk="1" latinLnBrk="0" hangingPunct="1">
        <a:spcBef>
          <a:spcPct val="20000"/>
        </a:spcBef>
        <a:buFont typeface="Arial"/>
        <a:buChar char="»"/>
        <a:defRPr sz="2000" kern="1200">
          <a:solidFill>
            <a:srgbClr val="593D80"/>
          </a:solidFill>
          <a:latin typeface="Houschka Alt Pro Medium" pitchFamily="50"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119325"/>
            <a:ext cx="9144000" cy="738675"/>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b="0" i="0" kern="0" spc="0" baseline="0" smtClean="0">
                <a:solidFill>
                  <a:srgbClr val="FFFFFF"/>
                </a:solidFill>
                <a:latin typeface="Arial" panose="020B0604020202020204" pitchFamily="34" charset="0"/>
                <a:cs typeface="Arial" panose="020B0604020202020204" pitchFamily="34" charset="0"/>
              </a:rPr>
              <a:pPr algn="r"/>
              <a:t>‹#›</a:t>
            </a:fld>
            <a:endParaRPr lang="en-US" sz="900" b="0" i="0" kern="0" spc="0" baseline="0"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913" y="6350089"/>
            <a:ext cx="2423777" cy="277146"/>
          </a:xfrm>
          <a:prstGeom prst="rect">
            <a:avLst/>
          </a:prstGeom>
        </p:spPr>
      </p:pic>
    </p:spTree>
    <p:extLst>
      <p:ext uri="{BB962C8B-B14F-4D97-AF65-F5344CB8AC3E}">
        <p14:creationId xmlns:p14="http://schemas.microsoft.com/office/powerpoint/2010/main" val="56688588"/>
      </p:ext>
    </p:extLst>
  </p:cSld>
  <p:clrMap bg1="lt1" tx1="dk1" bg2="lt2" tx2="dk2" accent1="accent1" accent2="accent2" accent3="accent3" accent4="accent4" accent5="accent5" accent6="accent6" hlink="hlink" folHlink="folHlink"/>
  <p:sldLayoutIdLst>
    <p:sldLayoutId id="2147483704" r:id="rId1"/>
    <p:sldLayoutId id="2147483705" r:id="rId2"/>
  </p:sldLayoutIdLst>
  <p:timing>
    <p:tnLst>
      <p:par>
        <p:cTn id="1" dur="indefinite" restart="never" nodeType="tmRoot"/>
      </p:par>
    </p:tnLst>
  </p:timing>
  <p:hf sldNum="0" hdr="0" ftr="0" dt="0"/>
  <p:txStyles>
    <p:titleStyle>
      <a:lvl1pPr algn="l" defTabSz="457200" rtl="0" eaLnBrk="1" latinLnBrk="0" hangingPunct="1">
        <a:spcBef>
          <a:spcPct val="0"/>
        </a:spcBef>
        <a:buNone/>
        <a:defRPr sz="4400" kern="1200">
          <a:solidFill>
            <a:srgbClr val="593D80"/>
          </a:solidFill>
          <a:latin typeface="Houschka Alt Pro ExtraBold" pitchFamily="50"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93D80"/>
          </a:solidFill>
          <a:latin typeface="Houschka Alt Pro Medium" pitchFamily="50" charset="0"/>
          <a:ea typeface="+mn-ea"/>
          <a:cs typeface="+mn-cs"/>
        </a:defRPr>
      </a:lvl1pPr>
      <a:lvl2pPr marL="742950" indent="-285750" algn="l" defTabSz="457200" rtl="0" eaLnBrk="1" latinLnBrk="0" hangingPunct="1">
        <a:spcBef>
          <a:spcPct val="20000"/>
        </a:spcBef>
        <a:buFont typeface="Arial"/>
        <a:buChar char="–"/>
        <a:defRPr sz="2800" kern="1200">
          <a:solidFill>
            <a:srgbClr val="593D80"/>
          </a:solidFill>
          <a:latin typeface="Houschka Alt Pro Medium" pitchFamily="50" charset="0"/>
          <a:ea typeface="+mn-ea"/>
          <a:cs typeface="+mn-cs"/>
        </a:defRPr>
      </a:lvl2pPr>
      <a:lvl3pPr marL="1143000" indent="-228600" algn="l" defTabSz="457200" rtl="0" eaLnBrk="1" latinLnBrk="0" hangingPunct="1">
        <a:spcBef>
          <a:spcPct val="20000"/>
        </a:spcBef>
        <a:buFont typeface="Arial"/>
        <a:buChar char="•"/>
        <a:defRPr sz="2400" kern="1200">
          <a:solidFill>
            <a:srgbClr val="593D80"/>
          </a:solidFill>
          <a:latin typeface="Houschka Alt Pro Medium" pitchFamily="50" charset="0"/>
          <a:ea typeface="+mn-ea"/>
          <a:cs typeface="+mn-cs"/>
        </a:defRPr>
      </a:lvl3pPr>
      <a:lvl4pPr marL="1600200" indent="-228600" algn="l" defTabSz="457200" rtl="0" eaLnBrk="1" latinLnBrk="0" hangingPunct="1">
        <a:spcBef>
          <a:spcPct val="20000"/>
        </a:spcBef>
        <a:buFont typeface="Arial"/>
        <a:buChar char="–"/>
        <a:defRPr sz="2000" kern="1200">
          <a:solidFill>
            <a:srgbClr val="593D80"/>
          </a:solidFill>
          <a:latin typeface="Houschka Alt Pro Medium" pitchFamily="50" charset="0"/>
          <a:ea typeface="+mn-ea"/>
          <a:cs typeface="+mn-cs"/>
        </a:defRPr>
      </a:lvl4pPr>
      <a:lvl5pPr marL="2057400" indent="-228600" algn="l" defTabSz="457200" rtl="0" eaLnBrk="1" latinLnBrk="0" hangingPunct="1">
        <a:spcBef>
          <a:spcPct val="20000"/>
        </a:spcBef>
        <a:buFont typeface="Arial"/>
        <a:buChar char="»"/>
        <a:defRPr sz="2000" kern="1200">
          <a:solidFill>
            <a:srgbClr val="593D80"/>
          </a:solidFill>
          <a:latin typeface="Houschka Alt Pro Medium" pitchFamily="50"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119326"/>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91553"/>
              </a:solidFill>
              <a:latin typeface="Arial" panose="020B0604020202020204" pitchFamily="34" charset="0"/>
              <a:cs typeface="Arial" panose="020B0604020202020204" pitchFamily="34" charset="0"/>
            </a:endParaRPr>
          </a:p>
        </p:txBody>
      </p:sp>
      <p:sp>
        <p:nvSpPr>
          <p:cNvPr id="16" name="Rectangle 15"/>
          <p:cNvSpPr/>
          <p:nvPr/>
        </p:nvSpPr>
        <p:spPr>
          <a:xfrm>
            <a:off x="0" y="6119325"/>
            <a:ext cx="9144000" cy="738675"/>
          </a:xfrm>
          <a:prstGeom prst="rect">
            <a:avLst/>
          </a:prstGeom>
          <a:solidFill>
            <a:srgbClr val="BCBE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b="0" i="0" kern="0" spc="0" baseline="0" smtClean="0">
                <a:solidFill>
                  <a:schemeClr val="tx1"/>
                </a:solidFill>
                <a:latin typeface="Arial" panose="020B0604020202020204" pitchFamily="34" charset="0"/>
                <a:cs typeface="Arial" panose="020B0604020202020204" pitchFamily="34" charset="0"/>
              </a:rPr>
              <a:pPr algn="r"/>
              <a:t>‹#›</a:t>
            </a:fld>
            <a:endParaRPr lang="en-US" sz="900" b="0" i="0" kern="0" spc="0" baseline="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715" y="5065820"/>
            <a:ext cx="3682646" cy="2845681"/>
          </a:xfrm>
          <a:prstGeom prst="rect">
            <a:avLst/>
          </a:prstGeom>
        </p:spPr>
      </p:pic>
    </p:spTree>
    <p:extLst>
      <p:ext uri="{BB962C8B-B14F-4D97-AF65-F5344CB8AC3E}">
        <p14:creationId xmlns:p14="http://schemas.microsoft.com/office/powerpoint/2010/main" val="253483371"/>
      </p:ext>
    </p:extLst>
  </p:cSld>
  <p:clrMap bg1="lt1" tx1="dk1" bg2="lt2" tx2="dk2" accent1="accent1" accent2="accent2" accent3="accent3" accent4="accent4" accent5="accent5" accent6="accent6" hlink="hlink" folHlink="folHlink"/>
  <p:sldLayoutIdLst>
    <p:sldLayoutId id="2147483707" r:id="rId1"/>
    <p:sldLayoutId id="2147483708" r:id="rId2"/>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119326"/>
          </a:xfrm>
          <a:prstGeom prst="rect">
            <a:avLst/>
          </a:prstGeom>
          <a:solidFill>
            <a:srgbClr val="6E6F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91553"/>
              </a:solidFill>
            </a:endParaRPr>
          </a:p>
        </p:txBody>
      </p:sp>
      <p:sp>
        <p:nvSpPr>
          <p:cNvPr id="7" name="Rectangle 6"/>
          <p:cNvSpPr/>
          <p:nvPr/>
        </p:nvSpPr>
        <p:spPr>
          <a:xfrm>
            <a:off x="0" y="6119325"/>
            <a:ext cx="9144000" cy="738675"/>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b="0" i="0" kern="0" spc="0" baseline="0" smtClean="0">
                <a:solidFill>
                  <a:srgbClr val="FFFFFF"/>
                </a:solidFill>
                <a:latin typeface="Arial" panose="020B0604020202020204" pitchFamily="34" charset="0"/>
                <a:cs typeface="Arial" panose="020B0604020202020204" pitchFamily="34" charset="0"/>
              </a:rPr>
              <a:pPr algn="r"/>
              <a:t>‹#›</a:t>
            </a:fld>
            <a:endParaRPr lang="en-US" sz="900" b="0" i="0" kern="0" spc="0" baseline="0"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680" y="6355080"/>
            <a:ext cx="2423160" cy="277077"/>
          </a:xfrm>
          <a:prstGeom prst="rect">
            <a:avLst/>
          </a:prstGeom>
        </p:spPr>
      </p:pic>
    </p:spTree>
    <p:extLst>
      <p:ext uri="{BB962C8B-B14F-4D97-AF65-F5344CB8AC3E}">
        <p14:creationId xmlns:p14="http://schemas.microsoft.com/office/powerpoint/2010/main" val="2502853605"/>
      </p:ext>
    </p:extLst>
  </p:cSld>
  <p:clrMap bg1="lt1" tx1="dk1" bg2="lt2" tx2="dk2" accent1="accent1" accent2="accent2" accent3="accent3" accent4="accent4" accent5="accent5" accent6="accent6" hlink="hlink" folHlink="folHlink"/>
  <p:sldLayoutIdLst>
    <p:sldLayoutId id="2147483710" r:id="rId1"/>
    <p:sldLayoutId id="2147483711" r:id="rId2"/>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119326"/>
          </a:xfrm>
          <a:prstGeom prst="rect">
            <a:avLst/>
          </a:prstGeom>
          <a:solidFill>
            <a:srgbClr val="FFA4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91553"/>
              </a:solidFill>
            </a:endParaRPr>
          </a:p>
        </p:txBody>
      </p:sp>
      <p:sp>
        <p:nvSpPr>
          <p:cNvPr id="7" name="Rectangle 6"/>
          <p:cNvSpPr/>
          <p:nvPr/>
        </p:nvSpPr>
        <p:spPr>
          <a:xfrm>
            <a:off x="0" y="6119325"/>
            <a:ext cx="9144000" cy="738675"/>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b="0" i="0" kern="0" spc="0" baseline="0" smtClean="0">
                <a:solidFill>
                  <a:srgbClr val="FFFFFF"/>
                </a:solidFill>
                <a:latin typeface="Arial" panose="020B0604020202020204" pitchFamily="34" charset="0"/>
                <a:cs typeface="Arial" panose="020B0604020202020204" pitchFamily="34" charset="0"/>
              </a:rPr>
              <a:pPr algn="r"/>
              <a:t>‹#›</a:t>
            </a:fld>
            <a:endParaRPr lang="en-US" sz="900" b="0" i="0" kern="0" spc="0" baseline="0"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680" y="6355080"/>
            <a:ext cx="2423160" cy="277076"/>
          </a:xfrm>
          <a:prstGeom prst="rect">
            <a:avLst/>
          </a:prstGeom>
        </p:spPr>
      </p:pic>
    </p:spTree>
    <p:extLst>
      <p:ext uri="{BB962C8B-B14F-4D97-AF65-F5344CB8AC3E}">
        <p14:creationId xmlns:p14="http://schemas.microsoft.com/office/powerpoint/2010/main" val="1559135346"/>
      </p:ext>
    </p:extLst>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119326"/>
          </a:xfrm>
          <a:prstGeom prst="rect">
            <a:avLst/>
          </a:prstGeom>
          <a:solidFill>
            <a:srgbClr val="34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91553"/>
              </a:solidFill>
            </a:endParaRPr>
          </a:p>
        </p:txBody>
      </p:sp>
      <p:sp>
        <p:nvSpPr>
          <p:cNvPr id="7" name="Rectangle 6"/>
          <p:cNvSpPr/>
          <p:nvPr/>
        </p:nvSpPr>
        <p:spPr>
          <a:xfrm>
            <a:off x="0" y="6119325"/>
            <a:ext cx="9144000" cy="738675"/>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b="0" i="0" kern="0" spc="0" baseline="0" smtClean="0">
                <a:solidFill>
                  <a:srgbClr val="FFFFFF"/>
                </a:solidFill>
                <a:latin typeface="Arial" panose="020B0604020202020204" pitchFamily="34" charset="0"/>
                <a:cs typeface="Arial" panose="020B0604020202020204" pitchFamily="34" charset="0"/>
              </a:rPr>
              <a:pPr algn="r"/>
              <a:t>‹#›</a:t>
            </a:fld>
            <a:endParaRPr lang="en-US" sz="900" b="0" i="0" kern="0" spc="0" baseline="0"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680" y="6355080"/>
            <a:ext cx="2423160" cy="277076"/>
          </a:xfrm>
          <a:prstGeom prst="rect">
            <a:avLst/>
          </a:prstGeom>
        </p:spPr>
      </p:pic>
    </p:spTree>
    <p:extLst>
      <p:ext uri="{BB962C8B-B14F-4D97-AF65-F5344CB8AC3E}">
        <p14:creationId xmlns:p14="http://schemas.microsoft.com/office/powerpoint/2010/main" val="2656010414"/>
      </p:ext>
    </p:extLst>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6119325"/>
            <a:ext cx="9144000" cy="738675"/>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kern="0" smtClean="0">
                <a:solidFill>
                  <a:srgbClr val="FFFFFF"/>
                </a:solidFill>
                <a:cs typeface="Arial" panose="020B0604020202020204" pitchFamily="34" charset="0"/>
              </a:rPr>
              <a:pPr algn="r"/>
              <a:t>‹#›</a:t>
            </a:fld>
            <a:endParaRPr lang="en-US" sz="900" kern="0" dirty="0">
              <a:solidFill>
                <a:srgbClr val="FFFFFF"/>
              </a:solidFill>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913" y="6350089"/>
            <a:ext cx="2423777" cy="277146"/>
          </a:xfrm>
          <a:prstGeom prst="rect">
            <a:avLst/>
          </a:prstGeom>
        </p:spPr>
      </p:pic>
    </p:spTree>
    <p:extLst>
      <p:ext uri="{BB962C8B-B14F-4D97-AF65-F5344CB8AC3E}">
        <p14:creationId xmlns:p14="http://schemas.microsoft.com/office/powerpoint/2010/main" val="123085745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timing>
    <p:tnLst>
      <p:par>
        <p:cTn id="1" dur="indefinite" restart="never" nodeType="tmRoot"/>
      </p:par>
    </p:tnLst>
  </p:timing>
  <p:hf sldNum="0" hdr="0" ftr="0" dt="0"/>
  <p:txStyles>
    <p:titleStyle>
      <a:lvl1pPr algn="l" defTabSz="457200" rtl="0" eaLnBrk="1" latinLnBrk="0" hangingPunct="1">
        <a:spcBef>
          <a:spcPct val="0"/>
        </a:spcBef>
        <a:buNone/>
        <a:defRPr sz="4400" kern="1200">
          <a:solidFill>
            <a:srgbClr val="593D80"/>
          </a:solidFill>
          <a:latin typeface="Houschka Alt Pro ExtraBold" pitchFamily="50"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93D80"/>
          </a:solidFill>
          <a:latin typeface="Houschka Alt Pro Medium" pitchFamily="50" charset="0"/>
          <a:ea typeface="+mn-ea"/>
          <a:cs typeface="+mn-cs"/>
        </a:defRPr>
      </a:lvl1pPr>
      <a:lvl2pPr marL="742950" indent="-285750" algn="l" defTabSz="457200" rtl="0" eaLnBrk="1" latinLnBrk="0" hangingPunct="1">
        <a:spcBef>
          <a:spcPct val="20000"/>
        </a:spcBef>
        <a:buFont typeface="Arial"/>
        <a:buChar char="–"/>
        <a:defRPr sz="2800" kern="1200">
          <a:solidFill>
            <a:srgbClr val="593D80"/>
          </a:solidFill>
          <a:latin typeface="Houschka Alt Pro Medium" pitchFamily="50" charset="0"/>
          <a:ea typeface="+mn-ea"/>
          <a:cs typeface="+mn-cs"/>
        </a:defRPr>
      </a:lvl2pPr>
      <a:lvl3pPr marL="1143000" indent="-228600" algn="l" defTabSz="457200" rtl="0" eaLnBrk="1" latinLnBrk="0" hangingPunct="1">
        <a:spcBef>
          <a:spcPct val="20000"/>
        </a:spcBef>
        <a:buFont typeface="Arial"/>
        <a:buChar char="•"/>
        <a:defRPr sz="2400" kern="1200">
          <a:solidFill>
            <a:srgbClr val="593D80"/>
          </a:solidFill>
          <a:latin typeface="Houschka Alt Pro Medium" pitchFamily="50" charset="0"/>
          <a:ea typeface="+mn-ea"/>
          <a:cs typeface="+mn-cs"/>
        </a:defRPr>
      </a:lvl3pPr>
      <a:lvl4pPr marL="1600200" indent="-228600" algn="l" defTabSz="457200" rtl="0" eaLnBrk="1" latinLnBrk="0" hangingPunct="1">
        <a:spcBef>
          <a:spcPct val="20000"/>
        </a:spcBef>
        <a:buFont typeface="Arial"/>
        <a:buChar char="–"/>
        <a:defRPr sz="2000" kern="1200">
          <a:solidFill>
            <a:srgbClr val="593D80"/>
          </a:solidFill>
          <a:latin typeface="Houschka Alt Pro Medium" pitchFamily="50" charset="0"/>
          <a:ea typeface="+mn-ea"/>
          <a:cs typeface="+mn-cs"/>
        </a:defRPr>
      </a:lvl4pPr>
      <a:lvl5pPr marL="2057400" indent="-228600" algn="l" defTabSz="457200" rtl="0" eaLnBrk="1" latinLnBrk="0" hangingPunct="1">
        <a:spcBef>
          <a:spcPct val="20000"/>
        </a:spcBef>
        <a:buFont typeface="Arial"/>
        <a:buChar char="»"/>
        <a:defRPr sz="2000" kern="1200">
          <a:solidFill>
            <a:srgbClr val="593D80"/>
          </a:solidFill>
          <a:latin typeface="Houschka Alt Pro Medium" pitchFamily="50"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119326"/>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91553"/>
              </a:solidFill>
              <a:cs typeface="Arial" panose="020B0604020202020204" pitchFamily="34" charset="0"/>
            </a:endParaRPr>
          </a:p>
        </p:txBody>
      </p:sp>
      <p:sp>
        <p:nvSpPr>
          <p:cNvPr id="16" name="Rectangle 15"/>
          <p:cNvSpPr/>
          <p:nvPr/>
        </p:nvSpPr>
        <p:spPr>
          <a:xfrm>
            <a:off x="0" y="6119325"/>
            <a:ext cx="9144000" cy="738675"/>
          </a:xfrm>
          <a:prstGeom prst="rect">
            <a:avLst/>
          </a:prstGeom>
          <a:solidFill>
            <a:srgbClr val="BCBE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 name="TextBox 5"/>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kern="0" smtClean="0">
                <a:solidFill>
                  <a:srgbClr val="4A0D66"/>
                </a:solidFill>
                <a:cs typeface="Arial" panose="020B0604020202020204" pitchFamily="34" charset="0"/>
              </a:rPr>
              <a:pPr algn="r"/>
              <a:t>‹#›</a:t>
            </a:fld>
            <a:endParaRPr lang="en-US" sz="900" kern="0" dirty="0">
              <a:solidFill>
                <a:srgbClr val="4A0D66"/>
              </a:solidFill>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715" y="5065820"/>
            <a:ext cx="3682646" cy="2845681"/>
          </a:xfrm>
          <a:prstGeom prst="rect">
            <a:avLst/>
          </a:prstGeom>
        </p:spPr>
      </p:pic>
    </p:spTree>
    <p:extLst>
      <p:ext uri="{BB962C8B-B14F-4D97-AF65-F5344CB8AC3E}">
        <p14:creationId xmlns:p14="http://schemas.microsoft.com/office/powerpoint/2010/main" val="27396227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119326"/>
          </a:xfrm>
          <a:prstGeom prst="rect">
            <a:avLst/>
          </a:prstGeom>
          <a:solidFill>
            <a:srgbClr val="3915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91553"/>
              </a:solidFill>
              <a:cs typeface="Arial" panose="020B0604020202020204" pitchFamily="34" charset="0"/>
            </a:endParaRPr>
          </a:p>
        </p:txBody>
      </p:sp>
      <p:sp>
        <p:nvSpPr>
          <p:cNvPr id="16" name="Rectangle 15"/>
          <p:cNvSpPr/>
          <p:nvPr/>
        </p:nvSpPr>
        <p:spPr>
          <a:xfrm>
            <a:off x="0" y="6119325"/>
            <a:ext cx="9144000" cy="738675"/>
          </a:xfrm>
          <a:prstGeom prst="rect">
            <a:avLst/>
          </a:prstGeom>
          <a:solidFill>
            <a:srgbClr val="BCBE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 name="TextBox 5"/>
          <p:cNvSpPr txBox="1"/>
          <p:nvPr/>
        </p:nvSpPr>
        <p:spPr>
          <a:xfrm>
            <a:off x="8438194" y="6420690"/>
            <a:ext cx="530993" cy="230832"/>
          </a:xfrm>
          <a:prstGeom prst="rect">
            <a:avLst/>
          </a:prstGeom>
          <a:noFill/>
        </p:spPr>
        <p:txBody>
          <a:bodyPr wrap="square" rtlCol="0">
            <a:spAutoFit/>
          </a:bodyPr>
          <a:lstStyle/>
          <a:p>
            <a:pPr algn="r"/>
            <a:fld id="{BF4AA033-AA75-2E48-BF84-94D984BF5717}" type="slidenum">
              <a:rPr lang="en-US" sz="900" kern="0" smtClean="0">
                <a:solidFill>
                  <a:srgbClr val="4A0D66"/>
                </a:solidFill>
                <a:cs typeface="Arial" panose="020B0604020202020204" pitchFamily="34" charset="0"/>
              </a:rPr>
              <a:pPr algn="r"/>
              <a:t>‹#›</a:t>
            </a:fld>
            <a:endParaRPr lang="en-US" sz="900" kern="0" dirty="0">
              <a:solidFill>
                <a:srgbClr val="4A0D66"/>
              </a:solidFill>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715" y="5065820"/>
            <a:ext cx="3682646" cy="2845681"/>
          </a:xfrm>
          <a:prstGeom prst="rect">
            <a:avLst/>
          </a:prstGeom>
        </p:spPr>
      </p:pic>
    </p:spTree>
    <p:extLst>
      <p:ext uri="{BB962C8B-B14F-4D97-AF65-F5344CB8AC3E}">
        <p14:creationId xmlns:p14="http://schemas.microsoft.com/office/powerpoint/2010/main" val="382773868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5.jpe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31.jpe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latin typeface="+mn-lt"/>
              </a:rPr>
              <a:t>This </a:t>
            </a:r>
            <a:r>
              <a:rPr lang="en-US" sz="5400" dirty="0" err="1" smtClean="0">
                <a:latin typeface="+mn-lt"/>
              </a:rPr>
              <a:t>Ain’t</a:t>
            </a:r>
            <a:r>
              <a:rPr lang="en-US" sz="5400" dirty="0" smtClean="0">
                <a:latin typeface="+mn-lt"/>
              </a:rPr>
              <a:t> Your Grandpa’s Alzheimer’s:</a:t>
            </a:r>
            <a:r>
              <a:rPr lang="en-US" dirty="0" smtClean="0">
                <a:latin typeface="+mn-lt"/>
              </a:rPr>
              <a:t/>
            </a:r>
            <a:br>
              <a:rPr lang="en-US" dirty="0" smtClean="0">
                <a:latin typeface="+mn-lt"/>
              </a:rPr>
            </a:br>
            <a:r>
              <a:rPr lang="en-US" sz="3600" i="1" dirty="0" smtClean="0">
                <a:latin typeface="+mn-lt"/>
              </a:rPr>
              <a:t>Issues Specific to Younger-Onset Dementias</a:t>
            </a:r>
            <a:endParaRPr lang="en-US" sz="3600" i="1" dirty="0">
              <a:latin typeface="+mn-lt"/>
            </a:endParaRPr>
          </a:p>
        </p:txBody>
      </p:sp>
      <p:sp>
        <p:nvSpPr>
          <p:cNvPr id="3" name="Subtitle 2"/>
          <p:cNvSpPr>
            <a:spLocks noGrp="1"/>
          </p:cNvSpPr>
          <p:nvPr>
            <p:ph type="subTitle" idx="1"/>
          </p:nvPr>
        </p:nvSpPr>
        <p:spPr/>
        <p:txBody>
          <a:bodyPr>
            <a:normAutofit fontScale="77500" lnSpcReduction="20000"/>
          </a:bodyPr>
          <a:lstStyle/>
          <a:p>
            <a:r>
              <a:rPr lang="en-US" sz="3600" dirty="0" smtClean="0">
                <a:solidFill>
                  <a:schemeClr val="bg1"/>
                </a:solidFill>
              </a:rPr>
              <a:t>Presented by:</a:t>
            </a:r>
          </a:p>
          <a:p>
            <a:r>
              <a:rPr lang="en-US" sz="3600" dirty="0" smtClean="0">
                <a:solidFill>
                  <a:schemeClr val="bg1"/>
                </a:solidFill>
              </a:rPr>
              <a:t>Alzheimer’s Association - Houston &amp; Southeast Texas Chapter</a:t>
            </a:r>
          </a:p>
          <a:p>
            <a:endParaRPr lang="en-US" dirty="0">
              <a:solidFill>
                <a:schemeClr val="bg1"/>
              </a:solidFill>
            </a:endParaRPr>
          </a:p>
        </p:txBody>
      </p:sp>
    </p:spTree>
    <p:extLst>
      <p:ext uri="{BB962C8B-B14F-4D97-AF65-F5344CB8AC3E}">
        <p14:creationId xmlns:p14="http://schemas.microsoft.com/office/powerpoint/2010/main" val="2310235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HIV and the Brain</a:t>
            </a:r>
            <a:endParaRPr lang="en-US" dirty="0">
              <a:latin typeface="+mn-lt"/>
            </a:endParaRPr>
          </a:p>
        </p:txBody>
      </p:sp>
      <p:sp>
        <p:nvSpPr>
          <p:cNvPr id="3" name="Content Placeholder 2"/>
          <p:cNvSpPr>
            <a:spLocks noGrp="1"/>
          </p:cNvSpPr>
          <p:nvPr>
            <p:ph sz="quarter" idx="10"/>
          </p:nvPr>
        </p:nvSpPr>
        <p:spPr/>
        <p:txBody>
          <a:bodyPr>
            <a:normAutofit/>
          </a:bodyPr>
          <a:lstStyle/>
          <a:p>
            <a:endParaRPr lang="en-US" sz="2800" dirty="0" smtClean="0">
              <a:latin typeface="+mn-lt"/>
            </a:endParaRPr>
          </a:p>
          <a:p>
            <a:r>
              <a:rPr lang="en-US" sz="2800" dirty="0" smtClean="0">
                <a:latin typeface="+mn-lt"/>
              </a:rPr>
              <a:t>Different levels of HIV-related dementia:</a:t>
            </a:r>
          </a:p>
          <a:p>
            <a:pPr lvl="1"/>
            <a:r>
              <a:rPr lang="en-US" sz="2800" dirty="0" smtClean="0">
                <a:latin typeface="+mn-lt"/>
              </a:rPr>
              <a:t>Minor Cognitive Motor Disorder (MCMD)</a:t>
            </a:r>
          </a:p>
          <a:p>
            <a:pPr lvl="2"/>
            <a:r>
              <a:rPr lang="en-US" sz="2800" dirty="0" smtClean="0">
                <a:latin typeface="+mn-lt"/>
              </a:rPr>
              <a:t>Very subtle symptoms (at least two of the following)</a:t>
            </a:r>
          </a:p>
          <a:p>
            <a:pPr lvl="3"/>
            <a:r>
              <a:rPr lang="en-US" sz="2800" dirty="0" smtClean="0">
                <a:latin typeface="+mn-lt"/>
              </a:rPr>
              <a:t>Impaired attention and concentration</a:t>
            </a:r>
          </a:p>
          <a:p>
            <a:pPr lvl="3"/>
            <a:r>
              <a:rPr lang="en-US" sz="2800" dirty="0" smtClean="0">
                <a:latin typeface="+mn-lt"/>
              </a:rPr>
              <a:t>Mental slowing</a:t>
            </a:r>
          </a:p>
          <a:p>
            <a:pPr lvl="3"/>
            <a:r>
              <a:rPr lang="en-US" sz="2800" dirty="0" smtClean="0">
                <a:latin typeface="+mn-lt"/>
              </a:rPr>
              <a:t>Impaired memory</a:t>
            </a:r>
          </a:p>
          <a:p>
            <a:pPr lvl="3"/>
            <a:r>
              <a:rPr lang="en-US" sz="2800" dirty="0" smtClean="0">
                <a:latin typeface="+mn-lt"/>
              </a:rPr>
              <a:t>Changes in personality</a:t>
            </a:r>
          </a:p>
          <a:p>
            <a:pPr lvl="2"/>
            <a:endParaRPr lang="en-US" sz="2000" dirty="0" smtClean="0">
              <a:latin typeface="+mn-lt"/>
            </a:endParaRPr>
          </a:p>
          <a:p>
            <a:pPr lvl="1"/>
            <a:endParaRPr lang="en-US" sz="2000" dirty="0" smtClean="0">
              <a:latin typeface="+mn-lt"/>
            </a:endParaRPr>
          </a:p>
          <a:p>
            <a:pPr lvl="1"/>
            <a:endParaRPr lang="en-US" dirty="0">
              <a:latin typeface="+mn-lt"/>
            </a:endParaRPr>
          </a:p>
        </p:txBody>
      </p:sp>
    </p:spTree>
    <p:extLst>
      <p:ext uri="{BB962C8B-B14F-4D97-AF65-F5344CB8AC3E}">
        <p14:creationId xmlns:p14="http://schemas.microsoft.com/office/powerpoint/2010/main" val="1098096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HIV and the Brain</a:t>
            </a:r>
            <a:endParaRPr lang="en-US" dirty="0">
              <a:latin typeface="+mn-lt"/>
            </a:endParaRPr>
          </a:p>
        </p:txBody>
      </p:sp>
      <p:sp>
        <p:nvSpPr>
          <p:cNvPr id="3" name="Content Placeholder 2"/>
          <p:cNvSpPr>
            <a:spLocks noGrp="1"/>
          </p:cNvSpPr>
          <p:nvPr>
            <p:ph sz="quarter" idx="10"/>
          </p:nvPr>
        </p:nvSpPr>
        <p:spPr/>
        <p:txBody>
          <a:bodyPr>
            <a:normAutofit lnSpcReduction="10000"/>
          </a:bodyPr>
          <a:lstStyle/>
          <a:p>
            <a:r>
              <a:rPr lang="en-US" sz="3000" dirty="0">
                <a:latin typeface="+mn-lt"/>
              </a:rPr>
              <a:t>AIDS Dementia Complex (ADC)</a:t>
            </a:r>
          </a:p>
          <a:p>
            <a:pPr lvl="1"/>
            <a:r>
              <a:rPr lang="en-US" sz="2400" dirty="0">
                <a:latin typeface="+mn-lt"/>
              </a:rPr>
              <a:t>Often happens when the CD4+ </a:t>
            </a:r>
            <a:r>
              <a:rPr lang="en-US" sz="2400" dirty="0" smtClean="0">
                <a:latin typeface="+mn-lt"/>
              </a:rPr>
              <a:t>(helper white blood cells) count </a:t>
            </a:r>
            <a:r>
              <a:rPr lang="en-US" sz="2400" dirty="0">
                <a:latin typeface="+mn-lt"/>
              </a:rPr>
              <a:t>falls below 200 cells/microliter</a:t>
            </a:r>
          </a:p>
          <a:p>
            <a:pPr lvl="1"/>
            <a:r>
              <a:rPr lang="en-US" sz="2400" dirty="0">
                <a:latin typeface="+mn-lt"/>
              </a:rPr>
              <a:t>ADC is considered an “AIDS-defining condition</a:t>
            </a:r>
            <a:r>
              <a:rPr lang="en-US" sz="2400" dirty="0" smtClean="0">
                <a:latin typeface="+mn-lt"/>
              </a:rPr>
              <a:t>”</a:t>
            </a:r>
          </a:p>
          <a:p>
            <a:pPr lvl="1"/>
            <a:r>
              <a:rPr lang="en-US" sz="2400" dirty="0" smtClean="0">
                <a:latin typeface="+mn-lt"/>
              </a:rPr>
              <a:t>Symptoms can include:</a:t>
            </a:r>
          </a:p>
          <a:p>
            <a:pPr lvl="2"/>
            <a:r>
              <a:rPr lang="en-US" sz="1900" dirty="0" smtClean="0">
                <a:latin typeface="+mn-lt"/>
              </a:rPr>
              <a:t>Poor concentration</a:t>
            </a:r>
          </a:p>
          <a:p>
            <a:pPr lvl="2"/>
            <a:r>
              <a:rPr lang="en-US" sz="1900" dirty="0" smtClean="0">
                <a:latin typeface="+mn-lt"/>
              </a:rPr>
              <a:t>Mental slowness</a:t>
            </a:r>
          </a:p>
          <a:p>
            <a:pPr lvl="2"/>
            <a:r>
              <a:rPr lang="en-US" sz="1900" dirty="0" smtClean="0">
                <a:latin typeface="+mn-lt"/>
              </a:rPr>
              <a:t>Difficulty learning new things</a:t>
            </a:r>
          </a:p>
          <a:p>
            <a:pPr lvl="2"/>
            <a:r>
              <a:rPr lang="en-US" sz="1900" dirty="0" smtClean="0">
                <a:latin typeface="+mn-lt"/>
              </a:rPr>
              <a:t>Changes in behavior</a:t>
            </a:r>
          </a:p>
          <a:p>
            <a:pPr lvl="2"/>
            <a:r>
              <a:rPr lang="en-US" sz="1900" dirty="0" smtClean="0">
                <a:latin typeface="+mn-lt"/>
              </a:rPr>
              <a:t>Forgetfulness/Memory loss</a:t>
            </a:r>
          </a:p>
          <a:p>
            <a:pPr lvl="2"/>
            <a:r>
              <a:rPr lang="en-US" sz="1900" dirty="0" smtClean="0">
                <a:latin typeface="+mn-lt"/>
              </a:rPr>
              <a:t>Confusion</a:t>
            </a:r>
          </a:p>
          <a:p>
            <a:pPr lvl="2"/>
            <a:r>
              <a:rPr lang="en-US" sz="1900" dirty="0" smtClean="0">
                <a:latin typeface="+mn-lt"/>
              </a:rPr>
              <a:t>Difficulty finding words</a:t>
            </a:r>
          </a:p>
          <a:p>
            <a:pPr lvl="2"/>
            <a:r>
              <a:rPr lang="en-US" sz="1900" dirty="0" smtClean="0">
                <a:latin typeface="+mn-lt"/>
              </a:rPr>
              <a:t>Withdrawal from hobbies or social activities</a:t>
            </a:r>
          </a:p>
          <a:p>
            <a:pPr lvl="2"/>
            <a:r>
              <a:rPr lang="en-US" sz="1900" dirty="0" smtClean="0">
                <a:latin typeface="+mn-lt"/>
              </a:rPr>
              <a:t>Depression</a:t>
            </a:r>
          </a:p>
          <a:p>
            <a:pPr lvl="1"/>
            <a:endParaRPr lang="en-US" sz="2400" dirty="0" smtClean="0">
              <a:latin typeface="+mn-lt"/>
            </a:endParaRPr>
          </a:p>
          <a:p>
            <a:pPr lvl="2"/>
            <a:endParaRPr lang="en-US" sz="2400" dirty="0" smtClean="0">
              <a:latin typeface="+mn-lt"/>
            </a:endParaRPr>
          </a:p>
          <a:p>
            <a:pPr lvl="2"/>
            <a:endParaRPr lang="en-US" sz="2400" dirty="0">
              <a:latin typeface="+mn-lt"/>
            </a:endParaRPr>
          </a:p>
          <a:p>
            <a:pPr lvl="1"/>
            <a:endParaRPr lang="en-US" dirty="0" smtClean="0">
              <a:latin typeface="+mn-lt"/>
            </a:endParaRPr>
          </a:p>
          <a:p>
            <a:pPr lvl="1"/>
            <a:endParaRPr lang="en-US" dirty="0">
              <a:latin typeface="+mn-lt"/>
            </a:endParaRPr>
          </a:p>
          <a:p>
            <a:pPr lvl="1"/>
            <a:endParaRPr lang="en-US" dirty="0" smtClean="0">
              <a:latin typeface="+mn-lt"/>
            </a:endParaRPr>
          </a:p>
          <a:p>
            <a:pPr lvl="1"/>
            <a:endParaRPr lang="en-US" dirty="0">
              <a:latin typeface="+mn-lt"/>
            </a:endParaRPr>
          </a:p>
          <a:p>
            <a:pPr lvl="1"/>
            <a:endParaRPr lang="en-US" dirty="0" smtClean="0">
              <a:latin typeface="+mn-lt"/>
            </a:endParaRPr>
          </a:p>
          <a:p>
            <a:pPr lvl="1"/>
            <a:endParaRPr lang="en-US" dirty="0" smtClean="0">
              <a:latin typeface="+mn-lt"/>
            </a:endParaRPr>
          </a:p>
          <a:p>
            <a:pPr lvl="1"/>
            <a:endParaRPr lang="en-US" sz="2000" dirty="0" smtClean="0">
              <a:latin typeface="+mn-lt"/>
            </a:endParaRPr>
          </a:p>
          <a:p>
            <a:pPr lvl="1"/>
            <a:endParaRPr lang="en-US" dirty="0">
              <a:latin typeface="+mn-lt"/>
            </a:endParaRPr>
          </a:p>
        </p:txBody>
      </p:sp>
    </p:spTree>
    <p:extLst>
      <p:ext uri="{BB962C8B-B14F-4D97-AF65-F5344CB8AC3E}">
        <p14:creationId xmlns:p14="http://schemas.microsoft.com/office/powerpoint/2010/main" val="396831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4000" dirty="0" smtClean="0">
                <a:latin typeface="+mn-lt"/>
              </a:rPr>
              <a:t>How is ADC diagnosed?</a:t>
            </a:r>
          </a:p>
          <a:p>
            <a:pPr marL="342900" indent="-342900">
              <a:buFont typeface="Arial" panose="020B0604020202020204" pitchFamily="34" charset="0"/>
              <a:buChar char="•"/>
            </a:pPr>
            <a:r>
              <a:rPr lang="en-US" sz="2400" dirty="0" smtClean="0">
                <a:latin typeface="+mn-lt"/>
              </a:rPr>
              <a:t>Neuroimaging</a:t>
            </a:r>
          </a:p>
          <a:p>
            <a:pPr marL="342900" indent="-342900">
              <a:buFont typeface="Arial" panose="020B0604020202020204" pitchFamily="34" charset="0"/>
              <a:buChar char="•"/>
            </a:pPr>
            <a:r>
              <a:rPr lang="en-US" sz="2400" dirty="0" smtClean="0">
                <a:latin typeface="+mn-lt"/>
              </a:rPr>
              <a:t>Analyzing the CSF (cerebrospinal fluid)</a:t>
            </a:r>
          </a:p>
          <a:p>
            <a:pPr marL="342900" indent="-342900">
              <a:buFont typeface="Arial" panose="020B0604020202020204" pitchFamily="34" charset="0"/>
              <a:buChar char="•"/>
            </a:pPr>
            <a:r>
              <a:rPr lang="en-US" sz="2400" dirty="0" smtClean="0">
                <a:latin typeface="+mn-lt"/>
              </a:rPr>
              <a:t>Neuropsychological testing</a:t>
            </a:r>
          </a:p>
        </p:txBody>
      </p:sp>
      <p:sp>
        <p:nvSpPr>
          <p:cNvPr id="2" name="Title 1"/>
          <p:cNvSpPr>
            <a:spLocks noGrp="1"/>
          </p:cNvSpPr>
          <p:nvPr>
            <p:ph type="title"/>
          </p:nvPr>
        </p:nvSpPr>
        <p:spPr/>
        <p:txBody>
          <a:bodyPr/>
          <a:lstStyle/>
          <a:p>
            <a:r>
              <a:rPr lang="en-US" dirty="0" smtClean="0">
                <a:latin typeface="+mj-lt"/>
              </a:rPr>
              <a:t>HIV and the Brain</a:t>
            </a:r>
            <a:endParaRPr lang="en-US" dirty="0">
              <a:latin typeface="+mj-lt"/>
            </a:endParaRPr>
          </a:p>
        </p:txBody>
      </p:sp>
      <p:pic>
        <p:nvPicPr>
          <p:cNvPr id="1026" name="Picture 2"/>
          <p:cNvPicPr>
            <a:picLocks noGrp="1" noChangeAspect="1" noChangeArrowheads="1"/>
          </p:cNvPicPr>
          <p:nvPr>
            <p:ph sz="quarter" idx="11"/>
          </p:nvPr>
        </p:nvPicPr>
        <p:blipFill>
          <a:blip r:embed="rId3" cstate="print">
            <a:extLst>
              <a:ext uri="{28A0092B-C50C-407E-A947-70E740481C1C}">
                <a14:useLocalDpi xmlns:a14="http://schemas.microsoft.com/office/drawing/2010/main" val="0"/>
              </a:ext>
            </a:extLst>
          </a:blip>
          <a:stretch>
            <a:fillRect/>
          </a:stretch>
        </p:blipFill>
        <p:spPr bwMode="auto">
          <a:xfrm>
            <a:off x="1388340" y="1331913"/>
            <a:ext cx="3004995" cy="450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108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HIV and the Brain</a:t>
            </a:r>
            <a:endParaRPr lang="en-US" dirty="0">
              <a:latin typeface="+mn-lt"/>
            </a:endParaRPr>
          </a:p>
        </p:txBody>
      </p:sp>
      <p:sp>
        <p:nvSpPr>
          <p:cNvPr id="3" name="Content Placeholder 2"/>
          <p:cNvSpPr>
            <a:spLocks noGrp="1"/>
          </p:cNvSpPr>
          <p:nvPr>
            <p:ph sz="quarter" idx="10"/>
          </p:nvPr>
        </p:nvSpPr>
        <p:spPr/>
        <p:txBody>
          <a:bodyPr>
            <a:normAutofit/>
          </a:bodyPr>
          <a:lstStyle/>
          <a:p>
            <a:pPr marL="457200" lvl="1" indent="0">
              <a:buNone/>
            </a:pPr>
            <a:r>
              <a:rPr lang="en-US" sz="4000" b="1" dirty="0" smtClean="0">
                <a:latin typeface="+mn-lt"/>
              </a:rPr>
              <a:t>Good news</a:t>
            </a:r>
          </a:p>
          <a:p>
            <a:pPr marL="457200" lvl="1" indent="0">
              <a:buNone/>
            </a:pPr>
            <a:endParaRPr lang="en-US" sz="500" dirty="0" smtClean="0">
              <a:latin typeface="+mn-lt"/>
            </a:endParaRPr>
          </a:p>
          <a:p>
            <a:pPr marL="457200" lvl="1" indent="0">
              <a:buNone/>
            </a:pPr>
            <a:endParaRPr lang="en-US" sz="1400" dirty="0" smtClean="0">
              <a:latin typeface="+mn-lt"/>
            </a:endParaRPr>
          </a:p>
          <a:p>
            <a:pPr marL="457200" lvl="1" indent="0">
              <a:buNone/>
            </a:pPr>
            <a:r>
              <a:rPr lang="en-US" sz="3200" dirty="0" smtClean="0">
                <a:latin typeface="+mn-lt"/>
              </a:rPr>
              <a:t>In the early days, 40-60% of people living with AIDS experienced ADC.</a:t>
            </a:r>
          </a:p>
          <a:p>
            <a:pPr marL="457200" lvl="1" indent="0">
              <a:buNone/>
            </a:pPr>
            <a:endParaRPr lang="en-US" sz="1600" dirty="0">
              <a:latin typeface="+mn-lt"/>
            </a:endParaRPr>
          </a:p>
          <a:p>
            <a:pPr marL="457200" lvl="1" indent="0">
              <a:buNone/>
            </a:pPr>
            <a:r>
              <a:rPr lang="en-US" sz="3200" dirty="0" smtClean="0">
                <a:latin typeface="+mn-lt"/>
              </a:rPr>
              <a:t>Aggressive antiretroviral therapy has </a:t>
            </a:r>
            <a:r>
              <a:rPr lang="en-US" sz="3200" i="1" dirty="0" smtClean="0">
                <a:latin typeface="+mn-lt"/>
              </a:rPr>
              <a:t>significantly</a:t>
            </a:r>
            <a:r>
              <a:rPr lang="en-US" sz="3200" dirty="0" smtClean="0">
                <a:latin typeface="+mn-lt"/>
              </a:rPr>
              <a:t> lowered the rates of ADC and can improve mental function if you </a:t>
            </a:r>
            <a:r>
              <a:rPr lang="en-US" sz="3200" i="1" dirty="0" smtClean="0">
                <a:latin typeface="+mn-lt"/>
              </a:rPr>
              <a:t>do</a:t>
            </a:r>
            <a:r>
              <a:rPr lang="en-US" sz="3200" dirty="0" smtClean="0">
                <a:latin typeface="+mn-lt"/>
              </a:rPr>
              <a:t> have ADC.</a:t>
            </a:r>
          </a:p>
          <a:p>
            <a:pPr lvl="1"/>
            <a:endParaRPr lang="en-US" sz="3600" dirty="0" smtClean="0">
              <a:latin typeface="+mn-lt"/>
            </a:endParaRPr>
          </a:p>
          <a:p>
            <a:pPr lvl="1"/>
            <a:endParaRPr lang="en-US" sz="2000" dirty="0">
              <a:latin typeface="+mn-lt"/>
            </a:endParaRPr>
          </a:p>
          <a:p>
            <a:pPr lvl="1"/>
            <a:endParaRPr lang="en-US" sz="2400" dirty="0" smtClean="0">
              <a:latin typeface="+mn-lt"/>
            </a:endParaRPr>
          </a:p>
          <a:p>
            <a:pPr lvl="1"/>
            <a:endParaRPr lang="en-US" dirty="0">
              <a:latin typeface="+mn-lt"/>
            </a:endParaRPr>
          </a:p>
        </p:txBody>
      </p:sp>
    </p:spTree>
    <p:extLst>
      <p:ext uri="{BB962C8B-B14F-4D97-AF65-F5344CB8AC3E}">
        <p14:creationId xmlns:p14="http://schemas.microsoft.com/office/powerpoint/2010/main" val="356352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tretch>
            <a:fillRect/>
          </a:stretch>
        </p:blipFill>
        <p:spPr bwMode="auto">
          <a:xfrm>
            <a:off x="1236401" y="1108075"/>
            <a:ext cx="6671198" cy="501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274638"/>
            <a:ext cx="8915400" cy="833437"/>
          </a:xfrm>
        </p:spPr>
        <p:txBody>
          <a:bodyPr/>
          <a:lstStyle/>
          <a:p>
            <a:r>
              <a:rPr lang="en-US" sz="2800" dirty="0" smtClean="0">
                <a:latin typeface="+mn-lt"/>
              </a:rPr>
              <a:t>Issues Surrounding Younger – Onset Dementias</a:t>
            </a:r>
            <a:endParaRPr lang="en-US" sz="2800" dirty="0">
              <a:latin typeface="+mn-lt"/>
            </a:endParaRPr>
          </a:p>
        </p:txBody>
      </p:sp>
    </p:spTree>
    <p:extLst>
      <p:ext uri="{BB962C8B-B14F-4D97-AF65-F5344CB8AC3E}">
        <p14:creationId xmlns:p14="http://schemas.microsoft.com/office/powerpoint/2010/main" val="230521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12345" r="1234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US" dirty="0" smtClean="0">
                <a:solidFill>
                  <a:schemeClr val="tx1"/>
                </a:solidFill>
                <a:latin typeface="+mn-lt"/>
              </a:rPr>
              <a:t>Diagnostic Issues</a:t>
            </a:r>
            <a:endParaRPr lang="en-US" dirty="0">
              <a:solidFill>
                <a:schemeClr val="tx1"/>
              </a:solidFill>
              <a:latin typeface="+mn-lt"/>
            </a:endParaRPr>
          </a:p>
        </p:txBody>
      </p:sp>
      <p:sp>
        <p:nvSpPr>
          <p:cNvPr id="4" name="Content Placeholder 3"/>
          <p:cNvSpPr>
            <a:spLocks noGrp="1"/>
          </p:cNvSpPr>
          <p:nvPr>
            <p:ph sz="quarter" idx="16"/>
          </p:nvPr>
        </p:nvSpPr>
        <p:spPr>
          <a:xfrm>
            <a:off x="304800" y="1143000"/>
            <a:ext cx="5257800" cy="4343400"/>
          </a:xfrm>
        </p:spPr>
        <p:txBody>
          <a:bodyPr>
            <a:normAutofit/>
          </a:bodyPr>
          <a:lstStyle/>
          <a:p>
            <a:pPr marL="457200" indent="-457200">
              <a:buFont typeface="Arial" panose="020B0604020202020204" pitchFamily="34" charset="0"/>
              <a:buChar char="•"/>
            </a:pPr>
            <a:r>
              <a:rPr lang="en-US" sz="3200" dirty="0" smtClean="0">
                <a:solidFill>
                  <a:schemeClr val="tx1"/>
                </a:solidFill>
                <a:latin typeface="+mn-lt"/>
              </a:rPr>
              <a:t>Diagnostic issues reported by 71% of care partners</a:t>
            </a:r>
          </a:p>
          <a:p>
            <a:pPr marL="457200" indent="-457200">
              <a:buFont typeface="Arial" panose="020B0604020202020204" pitchFamily="34" charset="0"/>
              <a:buChar char="•"/>
            </a:pPr>
            <a:r>
              <a:rPr lang="en-US" sz="3200" dirty="0" smtClean="0">
                <a:solidFill>
                  <a:schemeClr val="tx1"/>
                </a:solidFill>
                <a:latin typeface="+mn-lt"/>
              </a:rPr>
              <a:t>An average of 3.4 years before diagnosis</a:t>
            </a:r>
          </a:p>
          <a:p>
            <a:pPr marL="457200" indent="-457200">
              <a:buFont typeface="Arial" panose="020B0604020202020204" pitchFamily="34" charset="0"/>
              <a:buChar char="•"/>
            </a:pPr>
            <a:r>
              <a:rPr lang="en-US" sz="3200" dirty="0" smtClean="0">
                <a:solidFill>
                  <a:schemeClr val="tx1"/>
                </a:solidFill>
                <a:latin typeface="+mn-lt"/>
              </a:rPr>
              <a:t>Misdiagnosis common</a:t>
            </a:r>
          </a:p>
          <a:p>
            <a:pPr marL="457200" indent="-457200">
              <a:buFont typeface="Arial" panose="020B0604020202020204" pitchFamily="34" charset="0"/>
              <a:buChar char="•"/>
            </a:pPr>
            <a:r>
              <a:rPr lang="en-US" sz="3200" dirty="0" smtClean="0">
                <a:solidFill>
                  <a:schemeClr val="tx1"/>
                </a:solidFill>
                <a:latin typeface="+mn-lt"/>
              </a:rPr>
              <a:t>Creates frustration and grief for family members</a:t>
            </a:r>
            <a:endParaRPr lang="en-US" sz="2200" dirty="0" smtClean="0">
              <a:solidFill>
                <a:schemeClr val="tx1"/>
              </a:solidFill>
              <a:latin typeface="+mn-lt"/>
            </a:endParaRPr>
          </a:p>
          <a:p>
            <a:pPr marL="457200" lvl="1" indent="0">
              <a:buNone/>
            </a:pPr>
            <a:endParaRPr lang="en-US" dirty="0">
              <a:solidFill>
                <a:schemeClr val="tx1"/>
              </a:solidFill>
              <a:latin typeface="+mn-lt"/>
            </a:endParaRPr>
          </a:p>
        </p:txBody>
      </p:sp>
      <p:sp>
        <p:nvSpPr>
          <p:cNvPr id="5" name="Footer Placeholder 4"/>
          <p:cNvSpPr>
            <a:spLocks noGrp="1"/>
          </p:cNvSpPr>
          <p:nvPr>
            <p:ph type="ftr" sz="quarter" idx="4294967295"/>
          </p:nvPr>
        </p:nvSpPr>
        <p:spPr>
          <a:xfrm>
            <a:off x="0" y="5715000"/>
            <a:ext cx="2847975" cy="365125"/>
          </a:xfrm>
          <a:prstGeom prst="rect">
            <a:avLst/>
          </a:prstGeom>
        </p:spPr>
        <p:txBody>
          <a:bodyPr/>
          <a:lstStyle/>
          <a:p>
            <a:r>
              <a:rPr lang="en-US" dirty="0" err="1" smtClean="0"/>
              <a:t>Lubscombe</a:t>
            </a:r>
            <a:r>
              <a:rPr lang="en-US" dirty="0" smtClean="0"/>
              <a:t> et al., 1998</a:t>
            </a:r>
            <a:endParaRPr lang="en-US" dirty="0"/>
          </a:p>
        </p:txBody>
      </p:sp>
    </p:spTree>
    <p:extLst>
      <p:ext uri="{BB962C8B-B14F-4D97-AF65-F5344CB8AC3E}">
        <p14:creationId xmlns:p14="http://schemas.microsoft.com/office/powerpoint/2010/main" val="1117024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Susan specialist.wmv">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457200" y="990600"/>
            <a:ext cx="8229600" cy="4629150"/>
          </a:xfrm>
        </p:spPr>
      </p:pic>
    </p:spTree>
    <p:extLst>
      <p:ext uri="{BB962C8B-B14F-4D97-AF65-F5344CB8AC3E}">
        <p14:creationId xmlns:p14="http://schemas.microsoft.com/office/powerpoint/2010/main" val="2347031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7690" r="7690"/>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16"/>
          </p:nvPr>
        </p:nvSpPr>
        <p:spPr>
          <a:xfrm>
            <a:off x="408456" y="1447800"/>
            <a:ext cx="4696944" cy="5011670"/>
          </a:xfrm>
        </p:spPr>
        <p:txBody>
          <a:bodyPr>
            <a:normAutofit/>
          </a:bodyPr>
          <a:lstStyle/>
          <a:p>
            <a:pPr marL="457200" indent="-457200">
              <a:buFont typeface="Arial" panose="020B0604020202020204" pitchFamily="34" charset="0"/>
              <a:buChar char="•"/>
            </a:pPr>
            <a:r>
              <a:rPr lang="en-US" sz="2800" dirty="0" smtClean="0">
                <a:solidFill>
                  <a:schemeClr val="bg1"/>
                </a:solidFill>
                <a:latin typeface="+mn-lt"/>
              </a:rPr>
              <a:t>Cognitive changes more apparent in workplace</a:t>
            </a:r>
          </a:p>
          <a:p>
            <a:pPr marL="457200" indent="-457200">
              <a:buFont typeface="Arial" panose="020B0604020202020204" pitchFamily="34" charset="0"/>
              <a:buChar char="•"/>
            </a:pPr>
            <a:r>
              <a:rPr lang="en-US" sz="2800" dirty="0" smtClean="0">
                <a:solidFill>
                  <a:schemeClr val="bg1"/>
                </a:solidFill>
                <a:latin typeface="+mn-lt"/>
              </a:rPr>
              <a:t>Many leave job or are fired well before diagnosis</a:t>
            </a:r>
          </a:p>
          <a:p>
            <a:pPr lvl="1"/>
            <a:r>
              <a:rPr lang="en-US" sz="2400" dirty="0" smtClean="0">
                <a:solidFill>
                  <a:schemeClr val="bg1"/>
                </a:solidFill>
                <a:latin typeface="+mn-lt"/>
              </a:rPr>
              <a:t>Loss of benefits</a:t>
            </a:r>
          </a:p>
          <a:p>
            <a:pPr lvl="1"/>
            <a:r>
              <a:rPr lang="en-US" sz="2400" dirty="0" smtClean="0">
                <a:solidFill>
                  <a:schemeClr val="bg1"/>
                </a:solidFill>
                <a:latin typeface="+mn-lt"/>
              </a:rPr>
              <a:t>Financial problems</a:t>
            </a:r>
          </a:p>
          <a:p>
            <a:pPr lvl="1"/>
            <a:r>
              <a:rPr lang="en-US" sz="2400" dirty="0" smtClean="0">
                <a:solidFill>
                  <a:schemeClr val="bg1"/>
                </a:solidFill>
                <a:latin typeface="+mn-lt"/>
              </a:rPr>
              <a:t>Loss of purpose</a:t>
            </a:r>
            <a:endParaRPr lang="en-US" sz="2400" dirty="0">
              <a:solidFill>
                <a:schemeClr val="bg1"/>
              </a:solidFill>
              <a:latin typeface="+mn-lt"/>
            </a:endParaRPr>
          </a:p>
        </p:txBody>
      </p:sp>
      <p:sp>
        <p:nvSpPr>
          <p:cNvPr id="2" name="Title 1"/>
          <p:cNvSpPr>
            <a:spLocks noGrp="1"/>
          </p:cNvSpPr>
          <p:nvPr>
            <p:ph type="title"/>
          </p:nvPr>
        </p:nvSpPr>
        <p:spPr/>
        <p:txBody>
          <a:bodyPr/>
          <a:lstStyle/>
          <a:p>
            <a:pPr algn="l"/>
            <a:r>
              <a:rPr lang="en-US" dirty="0" smtClean="0">
                <a:latin typeface="+mn-lt"/>
              </a:rPr>
              <a:t>Workplace &amp; Financial Issues</a:t>
            </a:r>
            <a:endParaRPr lang="en-US" dirty="0">
              <a:latin typeface="+mn-lt"/>
            </a:endParaRPr>
          </a:p>
        </p:txBody>
      </p:sp>
    </p:spTree>
    <p:extLst>
      <p:ext uri="{BB962C8B-B14F-4D97-AF65-F5344CB8AC3E}">
        <p14:creationId xmlns:p14="http://schemas.microsoft.com/office/powerpoint/2010/main" val="912307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tretch>
            <a:fillRect/>
          </a:stretch>
        </p:blipFill>
        <p:spPr bwMode="auto">
          <a:xfrm>
            <a:off x="1039062" y="1464917"/>
            <a:ext cx="7065876" cy="429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US" dirty="0" smtClean="0">
                <a:latin typeface="+mn-lt"/>
              </a:rPr>
              <a:t>Family Dynamics</a:t>
            </a:r>
            <a:endParaRPr lang="en-US" dirty="0">
              <a:latin typeface="+mn-lt"/>
            </a:endParaRPr>
          </a:p>
        </p:txBody>
      </p:sp>
      <p:sp>
        <p:nvSpPr>
          <p:cNvPr id="4" name="AutoShape 2" descr="https://insite.alz.org/images/photos/20100812_jordan_la_0634_lowr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58872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Self</a:t>
            </a:r>
            <a:endParaRPr lang="en-US" dirty="0">
              <a:latin typeface="+mn-lt"/>
            </a:endParaRPr>
          </a:p>
        </p:txBody>
      </p:sp>
      <p:sp>
        <p:nvSpPr>
          <p:cNvPr id="4" name="Content Placeholder 3"/>
          <p:cNvSpPr>
            <a:spLocks noGrp="1"/>
          </p:cNvSpPr>
          <p:nvPr>
            <p:ph sz="quarter" idx="10"/>
          </p:nvPr>
        </p:nvSpPr>
        <p:spPr/>
        <p:txBody>
          <a:bodyPr>
            <a:normAutofit/>
          </a:bodyPr>
          <a:lstStyle/>
          <a:p>
            <a:endParaRPr lang="en-US" sz="3200" dirty="0" smtClean="0">
              <a:solidFill>
                <a:schemeClr val="bg2"/>
              </a:solidFill>
              <a:latin typeface="+mn-lt"/>
            </a:endParaRPr>
          </a:p>
          <a:p>
            <a:r>
              <a:rPr lang="en-US" sz="3200" dirty="0" smtClean="0">
                <a:latin typeface="+mn-lt"/>
              </a:rPr>
              <a:t>Enormous need to maintain a sense of self and purpose</a:t>
            </a:r>
          </a:p>
          <a:p>
            <a:r>
              <a:rPr lang="en-US" sz="3200" dirty="0" smtClean="0">
                <a:latin typeface="+mn-lt"/>
              </a:rPr>
              <a:t>Difficulty in shift of roles and responsibilities</a:t>
            </a:r>
          </a:p>
          <a:p>
            <a:r>
              <a:rPr lang="en-US" sz="3200" dirty="0" smtClean="0">
                <a:latin typeface="+mn-lt"/>
              </a:rPr>
              <a:t>Risk of social isolation</a:t>
            </a:r>
            <a:endParaRPr lang="en-US" sz="3200" dirty="0">
              <a:latin typeface="+mn-lt"/>
            </a:endParaRPr>
          </a:p>
        </p:txBody>
      </p:sp>
      <p:sp>
        <p:nvSpPr>
          <p:cNvPr id="5" name="Footer Placeholder 4"/>
          <p:cNvSpPr>
            <a:spLocks noGrp="1"/>
          </p:cNvSpPr>
          <p:nvPr>
            <p:ph type="ftr" sz="quarter" idx="4294967295"/>
          </p:nvPr>
        </p:nvSpPr>
        <p:spPr>
          <a:xfrm>
            <a:off x="0" y="5638800"/>
            <a:ext cx="2847975" cy="365125"/>
          </a:xfrm>
          <a:prstGeom prst="rect">
            <a:avLst/>
          </a:prstGeom>
        </p:spPr>
        <p:txBody>
          <a:bodyPr/>
          <a:lstStyle/>
          <a:p>
            <a:r>
              <a:rPr lang="en-US" dirty="0" smtClean="0">
                <a:solidFill>
                  <a:schemeClr val="bg2"/>
                </a:solidFill>
              </a:rPr>
              <a:t>Harris &amp; Keady, 2009</a:t>
            </a:r>
            <a:endParaRPr lang="en-US" dirty="0">
              <a:solidFill>
                <a:schemeClr val="bg2"/>
              </a:solidFill>
            </a:endParaRPr>
          </a:p>
        </p:txBody>
      </p:sp>
    </p:spTree>
    <p:extLst>
      <p:ext uri="{BB962C8B-B14F-4D97-AF65-F5344CB8AC3E}">
        <p14:creationId xmlns:p14="http://schemas.microsoft.com/office/powerpoint/2010/main" val="4271656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400" dirty="0" smtClean="0">
                <a:latin typeface="+mn-lt"/>
              </a:rPr>
              <a:t>Objectives</a:t>
            </a:r>
            <a:endParaRPr lang="en-US" sz="4400" dirty="0">
              <a:latin typeface="+mn-lt"/>
            </a:endParaRPr>
          </a:p>
        </p:txBody>
      </p:sp>
      <p:sp>
        <p:nvSpPr>
          <p:cNvPr id="3" name="Content Placeholder 2"/>
          <p:cNvSpPr>
            <a:spLocks noGrp="1"/>
          </p:cNvSpPr>
          <p:nvPr>
            <p:ph sz="quarter" idx="10"/>
          </p:nvPr>
        </p:nvSpPr>
        <p:spPr/>
        <p:txBody>
          <a:bodyPr>
            <a:normAutofit/>
          </a:bodyPr>
          <a:lstStyle/>
          <a:p>
            <a:r>
              <a:rPr lang="en-US" sz="3000" dirty="0" smtClean="0">
                <a:latin typeface="+mn-lt"/>
              </a:rPr>
              <a:t>Recognize types of dementia</a:t>
            </a:r>
          </a:p>
          <a:p>
            <a:r>
              <a:rPr lang="en-US" sz="3000" dirty="0" smtClean="0">
                <a:latin typeface="+mn-lt"/>
              </a:rPr>
              <a:t>Identify the emotional and physical impact of younger-onset dementia</a:t>
            </a:r>
          </a:p>
          <a:p>
            <a:r>
              <a:rPr lang="en-US" sz="3000" dirty="0" smtClean="0">
                <a:latin typeface="+mn-lt"/>
              </a:rPr>
              <a:t>Explore ethical implications of issues specific to younger-onset dementia</a:t>
            </a:r>
          </a:p>
          <a:p>
            <a:r>
              <a:rPr lang="en-US" sz="3000" dirty="0" smtClean="0">
                <a:latin typeface="+mn-lt"/>
              </a:rPr>
              <a:t>Discuss how a diagnosis influences family dynamics</a:t>
            </a:r>
          </a:p>
          <a:p>
            <a:r>
              <a:rPr lang="en-US" sz="3000" dirty="0" smtClean="0">
                <a:latin typeface="+mn-lt"/>
              </a:rPr>
              <a:t>Identify strategies to overcome these challenges</a:t>
            </a:r>
            <a:endParaRPr lang="en-US" sz="3000" dirty="0">
              <a:latin typeface="+mn-lt"/>
            </a:endParaRPr>
          </a:p>
        </p:txBody>
      </p:sp>
    </p:spTree>
    <p:extLst>
      <p:ext uri="{BB962C8B-B14F-4D97-AF65-F5344CB8AC3E}">
        <p14:creationId xmlns:p14="http://schemas.microsoft.com/office/powerpoint/2010/main" val="531746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Care Partner</a:t>
            </a:r>
            <a:endParaRPr lang="en-US" dirty="0">
              <a:latin typeface="+mn-lt"/>
            </a:endParaRPr>
          </a:p>
        </p:txBody>
      </p:sp>
      <p:sp>
        <p:nvSpPr>
          <p:cNvPr id="4" name="Content Placeholder 3"/>
          <p:cNvSpPr>
            <a:spLocks noGrp="1"/>
          </p:cNvSpPr>
          <p:nvPr>
            <p:ph sz="quarter" idx="10"/>
          </p:nvPr>
        </p:nvSpPr>
        <p:spPr/>
        <p:txBody>
          <a:bodyPr>
            <a:normAutofit/>
          </a:bodyPr>
          <a:lstStyle/>
          <a:p>
            <a:endParaRPr lang="en-US" sz="3200" dirty="0">
              <a:solidFill>
                <a:schemeClr val="bg2"/>
              </a:solidFill>
              <a:latin typeface="+mn-lt"/>
            </a:endParaRPr>
          </a:p>
          <a:p>
            <a:r>
              <a:rPr lang="en-US" sz="3200" dirty="0" smtClean="0">
                <a:latin typeface="+mn-lt"/>
              </a:rPr>
              <a:t>Feelings of losing a partner</a:t>
            </a:r>
          </a:p>
          <a:p>
            <a:r>
              <a:rPr lang="en-US" sz="3200" dirty="0" smtClean="0">
                <a:latin typeface="+mn-lt"/>
              </a:rPr>
              <a:t>Feelings of “being robbed of the future”</a:t>
            </a:r>
          </a:p>
          <a:p>
            <a:r>
              <a:rPr lang="en-US" sz="3200" dirty="0" smtClean="0">
                <a:latin typeface="+mn-lt"/>
              </a:rPr>
              <a:t>Must manage role changes</a:t>
            </a:r>
          </a:p>
          <a:p>
            <a:endParaRPr lang="en-US" sz="3200" dirty="0">
              <a:solidFill>
                <a:schemeClr val="bg2"/>
              </a:solidFill>
              <a:latin typeface="+mn-lt"/>
            </a:endParaRPr>
          </a:p>
        </p:txBody>
      </p:sp>
      <p:sp>
        <p:nvSpPr>
          <p:cNvPr id="5" name="Footer Placeholder 4"/>
          <p:cNvSpPr>
            <a:spLocks noGrp="1"/>
          </p:cNvSpPr>
          <p:nvPr>
            <p:ph type="ftr" sz="quarter" idx="4294967295"/>
          </p:nvPr>
        </p:nvSpPr>
        <p:spPr>
          <a:xfrm>
            <a:off x="0" y="5730875"/>
            <a:ext cx="2847975" cy="365125"/>
          </a:xfrm>
          <a:prstGeom prst="rect">
            <a:avLst/>
          </a:prstGeom>
        </p:spPr>
        <p:txBody>
          <a:bodyPr/>
          <a:lstStyle/>
          <a:p>
            <a:r>
              <a:rPr lang="en-US" dirty="0" err="1" smtClean="0">
                <a:solidFill>
                  <a:schemeClr val="bg2"/>
                </a:solidFill>
              </a:rPr>
              <a:t>Svanberg</a:t>
            </a:r>
            <a:r>
              <a:rPr lang="en-US" dirty="0" smtClean="0">
                <a:solidFill>
                  <a:schemeClr val="bg2"/>
                </a:solidFill>
              </a:rPr>
              <a:t> et al., 2010</a:t>
            </a:r>
            <a:endParaRPr lang="en-US" dirty="0">
              <a:solidFill>
                <a:schemeClr val="bg2"/>
              </a:solidFill>
            </a:endParaRPr>
          </a:p>
        </p:txBody>
      </p:sp>
    </p:spTree>
    <p:extLst>
      <p:ext uri="{BB962C8B-B14F-4D97-AF65-F5344CB8AC3E}">
        <p14:creationId xmlns:p14="http://schemas.microsoft.com/office/powerpoint/2010/main" val="624434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Kids and Teens</a:t>
            </a:r>
            <a:endParaRPr lang="en-US" dirty="0">
              <a:latin typeface="+mn-lt"/>
            </a:endParaRPr>
          </a:p>
        </p:txBody>
      </p:sp>
      <p:sp>
        <p:nvSpPr>
          <p:cNvPr id="3" name="Content Placeholder 2"/>
          <p:cNvSpPr>
            <a:spLocks noGrp="1"/>
          </p:cNvSpPr>
          <p:nvPr>
            <p:ph sz="quarter" idx="10"/>
          </p:nvPr>
        </p:nvSpPr>
        <p:spPr/>
        <p:txBody>
          <a:bodyPr>
            <a:normAutofit fontScale="92500"/>
          </a:bodyPr>
          <a:lstStyle/>
          <a:p>
            <a:r>
              <a:rPr lang="en-US" sz="3000" dirty="0" smtClean="0">
                <a:latin typeface="+mn-lt"/>
              </a:rPr>
              <a:t>May feel obligated to stay at home, hold off on plans for school or a move</a:t>
            </a:r>
          </a:p>
          <a:p>
            <a:r>
              <a:rPr lang="en-US" sz="3000" dirty="0" smtClean="0">
                <a:latin typeface="+mn-lt"/>
              </a:rPr>
              <a:t>May be concerned about genetics and their risk of developing the disease in the future</a:t>
            </a:r>
          </a:p>
          <a:p>
            <a:r>
              <a:rPr lang="en-US" sz="3000" dirty="0" smtClean="0">
                <a:latin typeface="+mn-lt"/>
              </a:rPr>
              <a:t>May have trouble understanding or accepting the disease of the parent</a:t>
            </a:r>
          </a:p>
          <a:p>
            <a:pPr lvl="1"/>
            <a:r>
              <a:rPr lang="en-US" sz="2400" dirty="0">
                <a:latin typeface="+mn-lt"/>
              </a:rPr>
              <a:t>S</a:t>
            </a:r>
            <a:r>
              <a:rPr lang="en-US" sz="2400" dirty="0" smtClean="0">
                <a:latin typeface="+mn-lt"/>
              </a:rPr>
              <a:t>pend more time away from home</a:t>
            </a:r>
          </a:p>
          <a:p>
            <a:pPr lvl="1"/>
            <a:r>
              <a:rPr lang="en-US" sz="2400" dirty="0" smtClean="0">
                <a:latin typeface="+mn-lt"/>
              </a:rPr>
              <a:t>Stop inviting friends over</a:t>
            </a:r>
          </a:p>
          <a:p>
            <a:pPr lvl="1"/>
            <a:r>
              <a:rPr lang="en-US" sz="2400" dirty="0" smtClean="0">
                <a:latin typeface="+mn-lt"/>
              </a:rPr>
              <a:t>Argue more</a:t>
            </a:r>
          </a:p>
          <a:p>
            <a:pPr lvl="1"/>
            <a:r>
              <a:rPr lang="en-US" sz="2400" dirty="0" smtClean="0">
                <a:latin typeface="+mn-lt"/>
              </a:rPr>
              <a:t>Have problems at school</a:t>
            </a:r>
          </a:p>
          <a:p>
            <a:pPr lvl="1"/>
            <a:r>
              <a:rPr lang="en-US" sz="2400" dirty="0" smtClean="0">
                <a:latin typeface="+mn-lt"/>
              </a:rPr>
              <a:t>Express physical pain like a headache or stomachache </a:t>
            </a:r>
          </a:p>
        </p:txBody>
      </p:sp>
      <p:sp>
        <p:nvSpPr>
          <p:cNvPr id="4" name="Footer Placeholder 3"/>
          <p:cNvSpPr>
            <a:spLocks noGrp="1"/>
          </p:cNvSpPr>
          <p:nvPr>
            <p:ph type="ftr" sz="quarter" idx="4294967295"/>
          </p:nvPr>
        </p:nvSpPr>
        <p:spPr>
          <a:xfrm>
            <a:off x="6296025" y="5791200"/>
            <a:ext cx="2847975" cy="365125"/>
          </a:xfrm>
          <a:prstGeom prst="rect">
            <a:avLst/>
          </a:prstGeom>
        </p:spPr>
        <p:txBody>
          <a:bodyPr/>
          <a:lstStyle/>
          <a:p>
            <a:r>
              <a:rPr lang="en-US" sz="1400" dirty="0" smtClean="0">
                <a:solidFill>
                  <a:schemeClr val="bg2"/>
                </a:solidFill>
              </a:rPr>
              <a:t>Alzheimer's Association, 2011</a:t>
            </a:r>
            <a:endParaRPr lang="en-US" sz="1400" dirty="0">
              <a:solidFill>
                <a:schemeClr val="bg2"/>
              </a:solidFill>
            </a:endParaRPr>
          </a:p>
        </p:txBody>
      </p:sp>
    </p:spTree>
    <p:extLst>
      <p:ext uri="{BB962C8B-B14F-4D97-AF65-F5344CB8AC3E}">
        <p14:creationId xmlns:p14="http://schemas.microsoft.com/office/powerpoint/2010/main" val="3082049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Lack of Services</a:t>
            </a:r>
            <a:endParaRPr lang="en-US" dirty="0">
              <a:latin typeface="+mn-lt"/>
            </a:endParaRPr>
          </a:p>
        </p:txBody>
      </p:sp>
      <p:sp>
        <p:nvSpPr>
          <p:cNvPr id="3" name="Content Placeholder 2"/>
          <p:cNvSpPr>
            <a:spLocks noGrp="1"/>
          </p:cNvSpPr>
          <p:nvPr>
            <p:ph sz="quarter" idx="10"/>
          </p:nvPr>
        </p:nvSpPr>
        <p:spPr/>
        <p:txBody>
          <a:bodyPr>
            <a:normAutofit lnSpcReduction="10000"/>
          </a:bodyPr>
          <a:lstStyle/>
          <a:p>
            <a:r>
              <a:rPr lang="en-US" sz="3200" dirty="0" smtClean="0">
                <a:latin typeface="+mn-lt"/>
              </a:rPr>
              <a:t>There is a lack of adequate, age-related services for individuals with younger-onset and their families, especially home-based and community services</a:t>
            </a:r>
          </a:p>
          <a:p>
            <a:r>
              <a:rPr lang="en-US" sz="3200" dirty="0" smtClean="0">
                <a:latin typeface="+mn-lt"/>
              </a:rPr>
              <a:t>Placement to a facility can often prove difficult for families, and younger-onset individuals tend to remain at home many years after the diagnosis is established</a:t>
            </a:r>
          </a:p>
          <a:p>
            <a:r>
              <a:rPr lang="en-US" sz="3200" dirty="0" smtClean="0">
                <a:latin typeface="+mn-lt"/>
              </a:rPr>
              <a:t>Lack of resources can lead to higher caregiver burden</a:t>
            </a:r>
            <a:endParaRPr lang="en-US" sz="3200" dirty="0">
              <a:latin typeface="+mn-lt"/>
            </a:endParaRPr>
          </a:p>
        </p:txBody>
      </p:sp>
      <p:sp>
        <p:nvSpPr>
          <p:cNvPr id="4" name="Footer Placeholder 3"/>
          <p:cNvSpPr>
            <a:spLocks noGrp="1"/>
          </p:cNvSpPr>
          <p:nvPr>
            <p:ph type="ftr" sz="quarter" idx="4294967295"/>
          </p:nvPr>
        </p:nvSpPr>
        <p:spPr>
          <a:xfrm>
            <a:off x="6296025" y="5638800"/>
            <a:ext cx="2847975" cy="365125"/>
          </a:xfrm>
          <a:prstGeom prst="rect">
            <a:avLst/>
          </a:prstGeom>
        </p:spPr>
        <p:txBody>
          <a:bodyPr/>
          <a:lstStyle/>
          <a:p>
            <a:r>
              <a:rPr lang="en-US" dirty="0" err="1" smtClean="0">
                <a:solidFill>
                  <a:schemeClr val="bg2"/>
                </a:solidFill>
              </a:rPr>
              <a:t>Chemali</a:t>
            </a:r>
            <a:r>
              <a:rPr lang="en-US" dirty="0" smtClean="0">
                <a:solidFill>
                  <a:schemeClr val="bg2"/>
                </a:solidFill>
              </a:rPr>
              <a:t> et al., 2012</a:t>
            </a:r>
            <a:endParaRPr lang="en-US" dirty="0">
              <a:solidFill>
                <a:schemeClr val="bg2"/>
              </a:solidFill>
            </a:endParaRPr>
          </a:p>
        </p:txBody>
      </p:sp>
    </p:spTree>
    <p:extLst>
      <p:ext uri="{BB962C8B-B14F-4D97-AF65-F5344CB8AC3E}">
        <p14:creationId xmlns:p14="http://schemas.microsoft.com/office/powerpoint/2010/main" val="29369814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tretch>
            <a:fillRect/>
          </a:stretch>
        </p:blipFill>
        <p:spPr bwMode="auto">
          <a:xfrm>
            <a:off x="984193" y="1169236"/>
            <a:ext cx="7175614" cy="488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US" dirty="0" smtClean="0">
                <a:latin typeface="+mj-lt"/>
              </a:rPr>
              <a:t>Recommendations</a:t>
            </a:r>
            <a:endParaRPr lang="en-US" dirty="0">
              <a:latin typeface="+mj-lt"/>
            </a:endParaRPr>
          </a:p>
        </p:txBody>
      </p:sp>
    </p:spTree>
    <p:extLst>
      <p:ext uri="{BB962C8B-B14F-4D97-AF65-F5344CB8AC3E}">
        <p14:creationId xmlns:p14="http://schemas.microsoft.com/office/powerpoint/2010/main" val="1803881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10250" r="10250"/>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r>
              <a:rPr lang="en-US" dirty="0" smtClean="0">
                <a:solidFill>
                  <a:schemeClr val="tx1"/>
                </a:solidFill>
                <a:latin typeface="+mn-lt"/>
              </a:rPr>
              <a:t>Work Place Issues</a:t>
            </a:r>
            <a:endParaRPr lang="en-US" dirty="0">
              <a:solidFill>
                <a:schemeClr val="tx1"/>
              </a:solidFill>
              <a:latin typeface="+mn-lt"/>
            </a:endParaRPr>
          </a:p>
        </p:txBody>
      </p:sp>
      <p:sp>
        <p:nvSpPr>
          <p:cNvPr id="3" name="Content Placeholder 2"/>
          <p:cNvSpPr>
            <a:spLocks noGrp="1"/>
          </p:cNvSpPr>
          <p:nvPr>
            <p:ph sz="quarter" idx="16"/>
          </p:nvPr>
        </p:nvSpPr>
        <p:spPr>
          <a:xfrm>
            <a:off x="304800" y="990600"/>
            <a:ext cx="5257800" cy="4343400"/>
          </a:xfrm>
        </p:spPr>
        <p:txBody>
          <a:bodyPr>
            <a:noAutofit/>
          </a:bodyPr>
          <a:lstStyle/>
          <a:p>
            <a:pPr marL="457200" indent="-457200">
              <a:buFont typeface="Arial" panose="020B0604020202020204" pitchFamily="34" charset="0"/>
              <a:buChar char="•"/>
            </a:pPr>
            <a:r>
              <a:rPr lang="en-US" sz="2600" dirty="0" smtClean="0">
                <a:solidFill>
                  <a:schemeClr val="tx1"/>
                </a:solidFill>
                <a:latin typeface="+mn-lt"/>
              </a:rPr>
              <a:t>Must recognize that work is extremely important to us, providing a tremendous amount of self-worth</a:t>
            </a:r>
          </a:p>
          <a:p>
            <a:pPr marL="457200" indent="-457200">
              <a:buFont typeface="Arial" panose="020B0604020202020204" pitchFamily="34" charset="0"/>
              <a:buChar char="•"/>
            </a:pPr>
            <a:r>
              <a:rPr lang="en-US" sz="2600" dirty="0" smtClean="0">
                <a:solidFill>
                  <a:schemeClr val="tx1"/>
                </a:solidFill>
                <a:latin typeface="+mn-lt"/>
              </a:rPr>
              <a:t>Must take safety into account when deciding whether to continue working</a:t>
            </a:r>
          </a:p>
          <a:p>
            <a:pPr marL="457200" indent="-457200">
              <a:buFont typeface="Arial" panose="020B0604020202020204" pitchFamily="34" charset="0"/>
              <a:buChar char="•"/>
            </a:pPr>
            <a:r>
              <a:rPr lang="en-US" sz="2600" dirty="0" smtClean="0">
                <a:solidFill>
                  <a:schemeClr val="tx1"/>
                </a:solidFill>
                <a:latin typeface="+mn-lt"/>
              </a:rPr>
              <a:t>It is strongly recommended that individual receives diagnosis, understands benefits before revealing diagnosis in the workplace</a:t>
            </a:r>
          </a:p>
        </p:txBody>
      </p:sp>
    </p:spTree>
    <p:extLst>
      <p:ext uri="{BB962C8B-B14F-4D97-AF65-F5344CB8AC3E}">
        <p14:creationId xmlns:p14="http://schemas.microsoft.com/office/powerpoint/2010/main" val="2824185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John M work.wmv">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457200" y="1300163"/>
            <a:ext cx="8229600" cy="4629150"/>
          </a:xfrm>
        </p:spPr>
      </p:pic>
    </p:spTree>
    <p:extLst>
      <p:ext uri="{BB962C8B-B14F-4D97-AF65-F5344CB8AC3E}">
        <p14:creationId xmlns:p14="http://schemas.microsoft.com/office/powerpoint/2010/main" val="2414743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Work Place Accommodation</a:t>
            </a:r>
            <a:endParaRPr lang="en-US" dirty="0">
              <a:latin typeface="+mn-lt"/>
            </a:endParaRPr>
          </a:p>
        </p:txBody>
      </p:sp>
      <p:sp>
        <p:nvSpPr>
          <p:cNvPr id="3" name="Content Placeholder 2"/>
          <p:cNvSpPr>
            <a:spLocks noGrp="1"/>
          </p:cNvSpPr>
          <p:nvPr>
            <p:ph sz="quarter" idx="10"/>
          </p:nvPr>
        </p:nvSpPr>
        <p:spPr/>
        <p:txBody>
          <a:bodyPr/>
          <a:lstStyle/>
          <a:p>
            <a:r>
              <a:rPr lang="en-US" sz="2600" dirty="0" smtClean="0">
                <a:latin typeface="+mn-lt"/>
              </a:rPr>
              <a:t>The Americans with Disabilities Act- provides limited protection to people with dementia in the workplace.  Companies with at least 15 or more employees are to make “reasonable” accommodations for employees with physical or mental disabilities</a:t>
            </a:r>
          </a:p>
          <a:p>
            <a:r>
              <a:rPr lang="en-US" sz="2600" dirty="0" smtClean="0">
                <a:latin typeface="+mn-lt"/>
              </a:rPr>
              <a:t>Employers can:</a:t>
            </a:r>
          </a:p>
          <a:p>
            <a:pPr lvl="1"/>
            <a:r>
              <a:rPr lang="en-US" sz="2000" dirty="0" smtClean="0">
                <a:latin typeface="+mn-lt"/>
              </a:rPr>
              <a:t>Match tasks with remaining ability</a:t>
            </a:r>
          </a:p>
          <a:p>
            <a:pPr lvl="1"/>
            <a:r>
              <a:rPr lang="en-US" sz="2000" dirty="0" smtClean="0">
                <a:latin typeface="+mn-lt"/>
              </a:rPr>
              <a:t>Use employee’s over-learned and over-remembered skills</a:t>
            </a:r>
          </a:p>
          <a:p>
            <a:pPr lvl="1"/>
            <a:r>
              <a:rPr lang="en-US" sz="2000" dirty="0" smtClean="0">
                <a:latin typeface="+mn-lt"/>
              </a:rPr>
              <a:t>Limit distractions</a:t>
            </a:r>
          </a:p>
          <a:p>
            <a:pPr lvl="1"/>
            <a:r>
              <a:rPr lang="en-US" sz="2000" dirty="0" smtClean="0">
                <a:latin typeface="+mn-lt"/>
              </a:rPr>
              <a:t>Help plan and organize daily activities (daily written schedule/check list)</a:t>
            </a:r>
          </a:p>
          <a:p>
            <a:pPr lvl="1"/>
            <a:r>
              <a:rPr lang="en-US" sz="2000" dirty="0" smtClean="0">
                <a:latin typeface="+mn-lt"/>
              </a:rPr>
              <a:t>Maintain a structured routine during the work day</a:t>
            </a:r>
            <a:endParaRPr lang="en-US" sz="2000" dirty="0">
              <a:latin typeface="+mn-lt"/>
            </a:endParaRPr>
          </a:p>
        </p:txBody>
      </p:sp>
    </p:spTree>
    <p:extLst>
      <p:ext uri="{BB962C8B-B14F-4D97-AF65-F5344CB8AC3E}">
        <p14:creationId xmlns:p14="http://schemas.microsoft.com/office/powerpoint/2010/main" val="4178448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endParaRPr lang="en-US" sz="3000" dirty="0" smtClean="0">
              <a:latin typeface="+mn-lt"/>
            </a:endParaRPr>
          </a:p>
          <a:p>
            <a:r>
              <a:rPr lang="en-US" sz="3000" dirty="0" smtClean="0">
                <a:latin typeface="+mn-lt"/>
              </a:rPr>
              <a:t>Finding new opportunities for meaningful activity and social engagement is critical</a:t>
            </a:r>
          </a:p>
          <a:p>
            <a:r>
              <a:rPr lang="en-US" sz="3000" dirty="0" smtClean="0">
                <a:latin typeface="+mn-lt"/>
              </a:rPr>
              <a:t>If the spouse is still working, the person with dementia should be in an environment during the day which is stimulating and works with their strengths</a:t>
            </a:r>
          </a:p>
          <a:p>
            <a:endParaRPr lang="en-US" sz="3000" dirty="0">
              <a:latin typeface="+mn-lt"/>
            </a:endParaRPr>
          </a:p>
        </p:txBody>
      </p:sp>
      <p:sp>
        <p:nvSpPr>
          <p:cNvPr id="2" name="Title 1"/>
          <p:cNvSpPr>
            <a:spLocks noGrp="1"/>
          </p:cNvSpPr>
          <p:nvPr>
            <p:ph type="title"/>
          </p:nvPr>
        </p:nvSpPr>
        <p:spPr/>
        <p:txBody>
          <a:bodyPr/>
          <a:lstStyle/>
          <a:p>
            <a:pPr algn="l"/>
            <a:r>
              <a:rPr lang="en-US" dirty="0" smtClean="0">
                <a:latin typeface="+mn-lt"/>
              </a:rPr>
              <a:t>Transitioning into Retirement</a:t>
            </a:r>
            <a:endParaRPr lang="en-US" dirty="0">
              <a:latin typeface="+mn-lt"/>
            </a:endParaRPr>
          </a:p>
        </p:txBody>
      </p:sp>
    </p:spTree>
    <p:extLst>
      <p:ext uri="{BB962C8B-B14F-4D97-AF65-F5344CB8AC3E}">
        <p14:creationId xmlns:p14="http://schemas.microsoft.com/office/powerpoint/2010/main" val="4180105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Social Security Disability Insurance</a:t>
            </a:r>
            <a:endParaRPr lang="en-US" dirty="0">
              <a:latin typeface="+mn-lt"/>
            </a:endParaRPr>
          </a:p>
        </p:txBody>
      </p:sp>
      <p:sp>
        <p:nvSpPr>
          <p:cNvPr id="3" name="Content Placeholder 2"/>
          <p:cNvSpPr>
            <a:spLocks noGrp="1"/>
          </p:cNvSpPr>
          <p:nvPr>
            <p:ph sz="quarter" idx="10"/>
          </p:nvPr>
        </p:nvSpPr>
        <p:spPr/>
        <p:txBody>
          <a:bodyPr>
            <a:normAutofit fontScale="92500"/>
          </a:bodyPr>
          <a:lstStyle/>
          <a:p>
            <a:r>
              <a:rPr lang="en-US" dirty="0" smtClean="0">
                <a:latin typeface="+mn-lt"/>
              </a:rPr>
              <a:t>Eligibility</a:t>
            </a:r>
          </a:p>
          <a:p>
            <a:pPr lvl="1"/>
            <a:r>
              <a:rPr lang="en-US" sz="1800" dirty="0" smtClean="0">
                <a:latin typeface="+mn-lt"/>
              </a:rPr>
              <a:t>An employee with younger-onset dementia will be considered if they cannot perform at the same working capacity as they did before their illness.</a:t>
            </a:r>
          </a:p>
          <a:p>
            <a:pPr lvl="1"/>
            <a:r>
              <a:rPr lang="en-US" sz="1800" dirty="0" smtClean="0">
                <a:latin typeface="+mn-lt"/>
              </a:rPr>
              <a:t>Social Security decides that the employee cannot adjust to other work because of their condition</a:t>
            </a:r>
          </a:p>
          <a:p>
            <a:pPr lvl="1"/>
            <a:r>
              <a:rPr lang="en-US" dirty="0" smtClean="0">
                <a:latin typeface="+mn-lt"/>
              </a:rPr>
              <a:t>The disability must also be expected to last for at least one year or to result in death</a:t>
            </a:r>
            <a:endParaRPr lang="en-US" dirty="0">
              <a:latin typeface="+mn-lt"/>
            </a:endParaRPr>
          </a:p>
          <a:p>
            <a:r>
              <a:rPr lang="en-US" dirty="0">
                <a:latin typeface="+mn-lt"/>
              </a:rPr>
              <a:t>Compassionate Allowance </a:t>
            </a:r>
          </a:p>
          <a:p>
            <a:pPr lvl="1"/>
            <a:r>
              <a:rPr lang="en-US" sz="1800" dirty="0">
                <a:latin typeface="+mn-lt"/>
              </a:rPr>
              <a:t>Younger-onset dementia listed as a condition for compassionate allowance in February 2010</a:t>
            </a:r>
          </a:p>
          <a:p>
            <a:pPr lvl="1"/>
            <a:r>
              <a:rPr lang="en-US" sz="1800" dirty="0">
                <a:latin typeface="+mn-lt"/>
              </a:rPr>
              <a:t>Significantly speeds up the SSDI process so individuals can receive benefits as soon as </a:t>
            </a:r>
            <a:r>
              <a:rPr lang="en-US" sz="1800" dirty="0" smtClean="0">
                <a:latin typeface="+mn-lt"/>
              </a:rPr>
              <a:t>possible</a:t>
            </a:r>
          </a:p>
          <a:p>
            <a:pPr lvl="1"/>
            <a:r>
              <a:rPr lang="en-US" sz="1800" dirty="0" smtClean="0">
                <a:latin typeface="+mn-lt"/>
              </a:rPr>
              <a:t>Conditions that quality include: Early-Onset </a:t>
            </a:r>
            <a:r>
              <a:rPr lang="en-US" sz="1800" dirty="0">
                <a:latin typeface="+mn-lt"/>
              </a:rPr>
              <a:t>Alzheimer’s Disease, Mixed Dementia, Primary Progressive Aphasia (PPA), </a:t>
            </a:r>
            <a:r>
              <a:rPr lang="en-US" sz="1800" dirty="0" smtClean="0">
                <a:latin typeface="+mn-lt"/>
              </a:rPr>
              <a:t>Frontotemporal </a:t>
            </a:r>
            <a:r>
              <a:rPr lang="en-US" sz="1800" dirty="0">
                <a:latin typeface="+mn-lt"/>
              </a:rPr>
              <a:t>Dementia (FTD), Pick’s Disease-Type A, Creutzfeldt-Jakob Disease (CJD)</a:t>
            </a:r>
          </a:p>
          <a:p>
            <a:pPr lvl="1"/>
            <a:endParaRPr lang="en-US" dirty="0">
              <a:latin typeface="+mn-lt"/>
            </a:endParaRPr>
          </a:p>
          <a:p>
            <a:pPr lvl="1"/>
            <a:endParaRPr lang="en-US" dirty="0">
              <a:latin typeface="+mn-lt"/>
            </a:endParaRPr>
          </a:p>
        </p:txBody>
      </p:sp>
    </p:spTree>
    <p:extLst>
      <p:ext uri="{BB962C8B-B14F-4D97-AF65-F5344CB8AC3E}">
        <p14:creationId xmlns:p14="http://schemas.microsoft.com/office/powerpoint/2010/main" val="3170566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12764" r="12764"/>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6"/>
          </p:nvPr>
        </p:nvSpPr>
        <p:spPr/>
        <p:txBody>
          <a:bodyPr>
            <a:normAutofit fontScale="85000" lnSpcReduction="20000"/>
          </a:bodyPr>
          <a:lstStyle/>
          <a:p>
            <a:pPr marL="457200" indent="-457200">
              <a:buFont typeface="Arial" panose="020B0604020202020204" pitchFamily="34" charset="0"/>
              <a:buChar char="•"/>
            </a:pPr>
            <a:r>
              <a:rPr lang="en-US" sz="3000" dirty="0" smtClean="0">
                <a:latin typeface="+mn-lt"/>
              </a:rPr>
              <a:t>Durable power of attorney for financial matters</a:t>
            </a:r>
          </a:p>
          <a:p>
            <a:pPr marL="457200" indent="-457200">
              <a:buFont typeface="Arial" panose="020B0604020202020204" pitchFamily="34" charset="0"/>
              <a:buChar char="•"/>
            </a:pPr>
            <a:r>
              <a:rPr lang="en-US" sz="3000" dirty="0" smtClean="0">
                <a:latin typeface="+mn-lt"/>
              </a:rPr>
              <a:t>Medical power of attorney &amp; HIPAA waiver</a:t>
            </a:r>
          </a:p>
          <a:p>
            <a:pPr marL="457200" indent="-457200">
              <a:buFont typeface="Arial" panose="020B0604020202020204" pitchFamily="34" charset="0"/>
              <a:buChar char="•"/>
            </a:pPr>
            <a:r>
              <a:rPr lang="en-US" sz="3000" dirty="0" smtClean="0">
                <a:latin typeface="+mn-lt"/>
              </a:rPr>
              <a:t>Prepare a living will (medical directive) for the individual</a:t>
            </a:r>
          </a:p>
          <a:p>
            <a:pPr marL="457200" indent="-457200">
              <a:buFont typeface="Arial" panose="020B0604020202020204" pitchFamily="34" charset="0"/>
              <a:buChar char="•"/>
            </a:pPr>
            <a:r>
              <a:rPr lang="en-US" sz="3000" dirty="0" smtClean="0">
                <a:latin typeface="+mn-lt"/>
              </a:rPr>
              <a:t>Obtain guardianship for young children</a:t>
            </a:r>
          </a:p>
          <a:p>
            <a:pPr marL="457200" indent="-457200">
              <a:buFont typeface="Arial" panose="020B0604020202020204" pitchFamily="34" charset="0"/>
              <a:buChar char="•"/>
            </a:pPr>
            <a:r>
              <a:rPr lang="en-US" sz="3000" dirty="0" smtClean="0">
                <a:latin typeface="+mn-lt"/>
              </a:rPr>
              <a:t>Consider public benefit programs such as Medicaid and VA</a:t>
            </a:r>
          </a:p>
          <a:p>
            <a:pPr marL="457200" indent="-457200">
              <a:buFont typeface="Arial" panose="020B0604020202020204" pitchFamily="34" charset="0"/>
              <a:buChar char="•"/>
            </a:pPr>
            <a:r>
              <a:rPr lang="en-US" sz="3000" dirty="0" smtClean="0">
                <a:latin typeface="+mn-lt"/>
              </a:rPr>
              <a:t>Long-term care insurance</a:t>
            </a:r>
          </a:p>
          <a:p>
            <a:pPr lvl="1"/>
            <a:endParaRPr lang="en-US" sz="2200" dirty="0"/>
          </a:p>
        </p:txBody>
      </p:sp>
      <p:sp>
        <p:nvSpPr>
          <p:cNvPr id="2" name="Title 1"/>
          <p:cNvSpPr>
            <a:spLocks noGrp="1"/>
          </p:cNvSpPr>
          <p:nvPr>
            <p:ph type="title"/>
          </p:nvPr>
        </p:nvSpPr>
        <p:spPr/>
        <p:txBody>
          <a:bodyPr/>
          <a:lstStyle/>
          <a:p>
            <a:pPr algn="l"/>
            <a:r>
              <a:rPr lang="en-US" dirty="0" smtClean="0">
                <a:latin typeface="+mn-lt"/>
              </a:rPr>
              <a:t>Legal &amp; Financial</a:t>
            </a:r>
            <a:endParaRPr lang="en-US" dirty="0">
              <a:latin typeface="+mn-lt"/>
            </a:endParaRPr>
          </a:p>
        </p:txBody>
      </p:sp>
    </p:spTree>
    <p:extLst>
      <p:ext uri="{BB962C8B-B14F-4D97-AF65-F5344CB8AC3E}">
        <p14:creationId xmlns:p14="http://schemas.microsoft.com/office/powerpoint/2010/main" val="4166843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r>
              <a:rPr lang="en-US" sz="3000" dirty="0" smtClean="0">
                <a:latin typeface="+mn-lt"/>
              </a:rPr>
              <a:t>Dementia is a general term for loss of memory and other mental abilities severe enough to interfere with daily life.  It is caused by physical changes in the brain.</a:t>
            </a:r>
          </a:p>
          <a:p>
            <a:r>
              <a:rPr lang="en-US" sz="3000" dirty="0" smtClean="0">
                <a:latin typeface="+mn-lt"/>
              </a:rPr>
              <a:t>Set of symptoms describing loss of mental functions</a:t>
            </a:r>
          </a:p>
          <a:p>
            <a:pPr lvl="1"/>
            <a:r>
              <a:rPr lang="en-US" sz="2600" dirty="0" smtClean="0">
                <a:latin typeface="+mn-lt"/>
              </a:rPr>
              <a:t>Thinking</a:t>
            </a:r>
          </a:p>
          <a:p>
            <a:pPr lvl="1"/>
            <a:r>
              <a:rPr lang="en-US" sz="2600" dirty="0" smtClean="0">
                <a:latin typeface="+mn-lt"/>
              </a:rPr>
              <a:t>Reasoning</a:t>
            </a:r>
          </a:p>
          <a:p>
            <a:pPr lvl="1"/>
            <a:r>
              <a:rPr lang="en-US" sz="2600" dirty="0" smtClean="0">
                <a:latin typeface="+mn-lt"/>
              </a:rPr>
              <a:t>Remembering</a:t>
            </a:r>
          </a:p>
          <a:p>
            <a:pPr lvl="1"/>
            <a:r>
              <a:rPr lang="en-US" sz="2600" dirty="0" smtClean="0">
                <a:latin typeface="+mn-lt"/>
              </a:rPr>
              <a:t>Judgment</a:t>
            </a:r>
            <a:endParaRPr lang="en-US" sz="2600" dirty="0">
              <a:latin typeface="+mn-lt"/>
            </a:endParaRPr>
          </a:p>
          <a:p>
            <a:pPr marL="457200" lvl="1" indent="0">
              <a:buNone/>
            </a:pPr>
            <a:endParaRPr lang="en-US" sz="2200" dirty="0" smtClean="0">
              <a:latin typeface="+mn-lt"/>
            </a:endParaRPr>
          </a:p>
        </p:txBody>
      </p:sp>
      <p:sp>
        <p:nvSpPr>
          <p:cNvPr id="2" name="Title 1"/>
          <p:cNvSpPr>
            <a:spLocks noGrp="1"/>
          </p:cNvSpPr>
          <p:nvPr>
            <p:ph type="title"/>
          </p:nvPr>
        </p:nvSpPr>
        <p:spPr/>
        <p:txBody>
          <a:bodyPr/>
          <a:lstStyle/>
          <a:p>
            <a:pPr algn="l"/>
            <a:r>
              <a:rPr lang="en-US" dirty="0" smtClean="0">
                <a:latin typeface="+mn-lt"/>
              </a:rPr>
              <a:t>Dementia</a:t>
            </a:r>
            <a:endParaRPr lang="en-US" dirty="0">
              <a:latin typeface="+mn-lt"/>
            </a:endParaRPr>
          </a:p>
        </p:txBody>
      </p:sp>
    </p:spTree>
    <p:extLst>
      <p:ext uri="{BB962C8B-B14F-4D97-AF65-F5344CB8AC3E}">
        <p14:creationId xmlns:p14="http://schemas.microsoft.com/office/powerpoint/2010/main" val="3215670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Supportive Resources/Programming</a:t>
            </a:r>
            <a:endParaRPr lang="en-US" dirty="0">
              <a:latin typeface="+mn-lt"/>
            </a:endParaRPr>
          </a:p>
        </p:txBody>
      </p:sp>
      <p:sp>
        <p:nvSpPr>
          <p:cNvPr id="3" name="Content Placeholder 2"/>
          <p:cNvSpPr>
            <a:spLocks noGrp="1"/>
          </p:cNvSpPr>
          <p:nvPr>
            <p:ph sz="quarter" idx="10"/>
          </p:nvPr>
        </p:nvSpPr>
        <p:spPr/>
        <p:txBody>
          <a:bodyPr>
            <a:normAutofit lnSpcReduction="10000"/>
          </a:bodyPr>
          <a:lstStyle/>
          <a:p>
            <a:r>
              <a:rPr lang="en-US" sz="3000" dirty="0" smtClean="0">
                <a:latin typeface="+mn-lt"/>
              </a:rPr>
              <a:t>Similar to what is recommended for older adults with dementia:</a:t>
            </a:r>
          </a:p>
          <a:p>
            <a:pPr lvl="1"/>
            <a:r>
              <a:rPr lang="en-US" sz="2200" dirty="0" smtClean="0">
                <a:latin typeface="+mn-lt"/>
              </a:rPr>
              <a:t>Adult Day Centers</a:t>
            </a:r>
          </a:p>
          <a:p>
            <a:pPr lvl="1"/>
            <a:r>
              <a:rPr lang="en-US" sz="2200" dirty="0" smtClean="0">
                <a:latin typeface="+mn-lt"/>
              </a:rPr>
              <a:t>In-Home Respite</a:t>
            </a:r>
          </a:p>
          <a:p>
            <a:pPr lvl="1"/>
            <a:r>
              <a:rPr lang="en-US" sz="2200" dirty="0" smtClean="0">
                <a:latin typeface="+mn-lt"/>
              </a:rPr>
              <a:t>Creative Art Therapy</a:t>
            </a:r>
          </a:p>
          <a:p>
            <a:pPr lvl="1"/>
            <a:r>
              <a:rPr lang="en-US" sz="2200" dirty="0" smtClean="0">
                <a:latin typeface="+mn-lt"/>
              </a:rPr>
              <a:t>Counseling (individual/family)</a:t>
            </a:r>
          </a:p>
          <a:p>
            <a:pPr lvl="1"/>
            <a:r>
              <a:rPr lang="en-US" sz="2200" dirty="0" smtClean="0">
                <a:latin typeface="+mn-lt"/>
              </a:rPr>
              <a:t>Support Groups</a:t>
            </a:r>
          </a:p>
          <a:p>
            <a:pPr lvl="1"/>
            <a:endParaRPr lang="en-US" sz="2200" dirty="0">
              <a:latin typeface="+mn-lt"/>
            </a:endParaRPr>
          </a:p>
          <a:p>
            <a:r>
              <a:rPr lang="en-US" sz="3000" dirty="0">
                <a:latin typeface="+mn-lt"/>
              </a:rPr>
              <a:t>Seek out age-specific resources when available</a:t>
            </a:r>
          </a:p>
          <a:p>
            <a:pPr lvl="1"/>
            <a:r>
              <a:rPr lang="en-US" sz="2200" dirty="0">
                <a:latin typeface="+mn-lt"/>
              </a:rPr>
              <a:t>Younger-Onset Care Partner Support </a:t>
            </a:r>
            <a:r>
              <a:rPr lang="en-US" sz="2200" dirty="0" smtClean="0">
                <a:latin typeface="+mn-lt"/>
              </a:rPr>
              <a:t>Group</a:t>
            </a:r>
          </a:p>
          <a:p>
            <a:pPr lvl="1"/>
            <a:r>
              <a:rPr lang="en-US" sz="2200" dirty="0" smtClean="0">
                <a:latin typeface="+mn-lt"/>
              </a:rPr>
              <a:t>Contact Teri Miller: 800.272.3900</a:t>
            </a:r>
            <a:endParaRPr lang="en-US" sz="2200" dirty="0">
              <a:latin typeface="+mn-lt"/>
            </a:endParaRPr>
          </a:p>
          <a:p>
            <a:pPr lvl="1"/>
            <a:endParaRPr lang="en-US" sz="2200" dirty="0" smtClean="0">
              <a:latin typeface="+mn-lt"/>
            </a:endParaRPr>
          </a:p>
        </p:txBody>
      </p:sp>
    </p:spTree>
    <p:extLst>
      <p:ext uri="{BB962C8B-B14F-4D97-AF65-F5344CB8AC3E}">
        <p14:creationId xmlns:p14="http://schemas.microsoft.com/office/powerpoint/2010/main" val="2698776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Support for Children</a:t>
            </a:r>
            <a:endParaRPr lang="en-US" dirty="0">
              <a:latin typeface="+mn-lt"/>
            </a:endParaRPr>
          </a:p>
        </p:txBody>
      </p:sp>
      <p:sp>
        <p:nvSpPr>
          <p:cNvPr id="3" name="Content Placeholder 2"/>
          <p:cNvSpPr>
            <a:spLocks noGrp="1"/>
          </p:cNvSpPr>
          <p:nvPr>
            <p:ph sz="quarter" idx="10"/>
          </p:nvPr>
        </p:nvSpPr>
        <p:spPr>
          <a:xfrm>
            <a:off x="457200" y="1143000"/>
            <a:ext cx="8229600" cy="5011738"/>
          </a:xfrm>
        </p:spPr>
        <p:txBody>
          <a:bodyPr>
            <a:normAutofit/>
          </a:bodyPr>
          <a:lstStyle/>
          <a:p>
            <a:r>
              <a:rPr lang="en-US" sz="2900" dirty="0" smtClean="0">
                <a:latin typeface="+mn-lt"/>
              </a:rPr>
              <a:t>Be honest and upfront about the disease and what to expect</a:t>
            </a:r>
          </a:p>
          <a:p>
            <a:r>
              <a:rPr lang="en-US" sz="2900" dirty="0" smtClean="0">
                <a:latin typeface="+mn-lt"/>
              </a:rPr>
              <a:t>Let them know that the emotions they are feeling are normal</a:t>
            </a:r>
          </a:p>
          <a:p>
            <a:r>
              <a:rPr lang="en-US" sz="2900" dirty="0" smtClean="0">
                <a:latin typeface="+mn-lt"/>
              </a:rPr>
              <a:t>Create opportunities for expression of feelings</a:t>
            </a:r>
          </a:p>
          <a:p>
            <a:r>
              <a:rPr lang="en-US" sz="2900" dirty="0" smtClean="0">
                <a:latin typeface="+mn-lt"/>
              </a:rPr>
              <a:t>Emphasize it is not their fault &amp; they cannot catch the disease</a:t>
            </a:r>
          </a:p>
          <a:p>
            <a:r>
              <a:rPr lang="en-US" sz="2900" dirty="0" smtClean="0">
                <a:latin typeface="+mn-lt"/>
              </a:rPr>
              <a:t>Inform teachers &amp; school counselors</a:t>
            </a:r>
            <a:endParaRPr lang="en-US" sz="2900" dirty="0">
              <a:latin typeface="+mn-lt"/>
            </a:endParaRPr>
          </a:p>
        </p:txBody>
      </p:sp>
      <p:sp>
        <p:nvSpPr>
          <p:cNvPr id="4" name="Footer Placeholder 3"/>
          <p:cNvSpPr>
            <a:spLocks noGrp="1"/>
          </p:cNvSpPr>
          <p:nvPr>
            <p:ph type="ftr" sz="quarter" idx="4294967295"/>
          </p:nvPr>
        </p:nvSpPr>
        <p:spPr>
          <a:xfrm>
            <a:off x="6278772" y="5486400"/>
            <a:ext cx="2847975" cy="365125"/>
          </a:xfrm>
          <a:prstGeom prst="rect">
            <a:avLst/>
          </a:prstGeom>
        </p:spPr>
        <p:txBody>
          <a:bodyPr/>
          <a:lstStyle/>
          <a:p>
            <a:r>
              <a:rPr lang="en-US" dirty="0" smtClean="0">
                <a:solidFill>
                  <a:schemeClr val="bg2"/>
                </a:solidFill>
              </a:rPr>
              <a:t>Alzheimer's Association, 2011</a:t>
            </a:r>
            <a:endParaRPr lang="en-US" dirty="0">
              <a:solidFill>
                <a:schemeClr val="bg2"/>
              </a:solidFill>
            </a:endParaRPr>
          </a:p>
        </p:txBody>
      </p:sp>
    </p:spTree>
    <p:extLst>
      <p:ext uri="{BB962C8B-B14F-4D97-AF65-F5344CB8AC3E}">
        <p14:creationId xmlns:p14="http://schemas.microsoft.com/office/powerpoint/2010/main" val="3240304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2" descr="MW08_L3P6442-hi-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9144000" cy="585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86434" y="5105400"/>
            <a:ext cx="5771132" cy="901593"/>
          </a:xfrm>
          <a:prstGeom prst="rect">
            <a:avLst/>
          </a:prstGeom>
          <a:noFill/>
        </p:spPr>
        <p:txBody>
          <a:bodyPr wrap="none" rtlCol="0">
            <a:spAutoFit/>
          </a:bodyPr>
          <a:lstStyle/>
          <a:p>
            <a:pPr>
              <a:lnSpc>
                <a:spcPct val="150000"/>
              </a:lnSpc>
            </a:pPr>
            <a:r>
              <a:rPr lang="en-US" sz="4000" b="1" kern="0" dirty="0" smtClean="0">
                <a:solidFill>
                  <a:prstClr val="white"/>
                </a:solidFill>
                <a:cs typeface="Houschka Alt Pro Medium"/>
              </a:rPr>
              <a:t>Community Resources</a:t>
            </a:r>
            <a:endParaRPr lang="en-US" sz="4000" b="1" kern="0" dirty="0">
              <a:solidFill>
                <a:prstClr val="white"/>
              </a:solidFill>
              <a:cs typeface="Houschka Alt Pro Medium"/>
            </a:endParaRPr>
          </a:p>
        </p:txBody>
      </p:sp>
    </p:spTree>
    <p:extLst>
      <p:ext uri="{BB962C8B-B14F-4D97-AF65-F5344CB8AC3E}">
        <p14:creationId xmlns:p14="http://schemas.microsoft.com/office/powerpoint/2010/main" val="15538007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381000"/>
            <a:ext cx="8229600"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Osaka" pitchFamily="1" charset="-128"/>
              </a:defRPr>
            </a:lvl2pPr>
            <a:lvl3pPr algn="ctr" rtl="0" eaLnBrk="0" fontAlgn="base" hangingPunct="0">
              <a:spcBef>
                <a:spcPct val="0"/>
              </a:spcBef>
              <a:spcAft>
                <a:spcPct val="0"/>
              </a:spcAft>
              <a:defRPr sz="4400">
                <a:solidFill>
                  <a:schemeClr val="bg1"/>
                </a:solidFill>
                <a:latin typeface="Arial" charset="0"/>
                <a:ea typeface="Osaka" pitchFamily="1" charset="-128"/>
              </a:defRPr>
            </a:lvl3pPr>
            <a:lvl4pPr algn="ctr" rtl="0" eaLnBrk="0" fontAlgn="base" hangingPunct="0">
              <a:spcBef>
                <a:spcPct val="0"/>
              </a:spcBef>
              <a:spcAft>
                <a:spcPct val="0"/>
              </a:spcAft>
              <a:defRPr sz="4400">
                <a:solidFill>
                  <a:schemeClr val="bg1"/>
                </a:solidFill>
                <a:latin typeface="Arial" charset="0"/>
                <a:ea typeface="Osaka" pitchFamily="1" charset="-128"/>
              </a:defRPr>
            </a:lvl4pPr>
            <a:lvl5pPr algn="ctr" rtl="0" eaLnBrk="0" fontAlgn="base" hangingPunct="0">
              <a:spcBef>
                <a:spcPct val="0"/>
              </a:spcBef>
              <a:spcAft>
                <a:spcPct val="0"/>
              </a:spcAft>
              <a:defRPr sz="4400">
                <a:solidFill>
                  <a:schemeClr val="bg1"/>
                </a:solidFill>
                <a:latin typeface="Arial" charset="0"/>
                <a:ea typeface="Osaka" pitchFamily="1" charset="-128"/>
              </a:defRPr>
            </a:lvl5pPr>
            <a:lvl6pPr marL="457200" algn="ctr" rtl="0" fontAlgn="base">
              <a:spcBef>
                <a:spcPct val="0"/>
              </a:spcBef>
              <a:spcAft>
                <a:spcPct val="0"/>
              </a:spcAft>
              <a:defRPr sz="4400">
                <a:solidFill>
                  <a:schemeClr val="bg1"/>
                </a:solidFill>
                <a:latin typeface="Arial" charset="0"/>
                <a:ea typeface="Osaka" pitchFamily="1" charset="-128"/>
              </a:defRPr>
            </a:lvl6pPr>
            <a:lvl7pPr marL="914400" algn="ctr" rtl="0" fontAlgn="base">
              <a:spcBef>
                <a:spcPct val="0"/>
              </a:spcBef>
              <a:spcAft>
                <a:spcPct val="0"/>
              </a:spcAft>
              <a:defRPr sz="4400">
                <a:solidFill>
                  <a:schemeClr val="bg1"/>
                </a:solidFill>
                <a:latin typeface="Arial" charset="0"/>
                <a:ea typeface="Osaka" pitchFamily="1" charset="-128"/>
              </a:defRPr>
            </a:lvl7pPr>
            <a:lvl8pPr marL="1371600" algn="ctr" rtl="0" fontAlgn="base">
              <a:spcBef>
                <a:spcPct val="0"/>
              </a:spcBef>
              <a:spcAft>
                <a:spcPct val="0"/>
              </a:spcAft>
              <a:defRPr sz="4400">
                <a:solidFill>
                  <a:schemeClr val="bg1"/>
                </a:solidFill>
                <a:latin typeface="Arial" charset="0"/>
                <a:ea typeface="Osaka" pitchFamily="1" charset="-128"/>
              </a:defRPr>
            </a:lvl8pPr>
            <a:lvl9pPr marL="1828800" algn="ctr" rtl="0" fontAlgn="base">
              <a:spcBef>
                <a:spcPct val="0"/>
              </a:spcBef>
              <a:spcAft>
                <a:spcPct val="0"/>
              </a:spcAft>
              <a:defRPr sz="4400">
                <a:solidFill>
                  <a:schemeClr val="bg1"/>
                </a:solidFill>
                <a:latin typeface="Arial" charset="0"/>
                <a:ea typeface="Osaka" pitchFamily="1" charset="-128"/>
              </a:defRPr>
            </a:lvl9pPr>
          </a:lstStyle>
          <a:p>
            <a:pPr eaLnBrk="1" hangingPunct="1"/>
            <a:r>
              <a:rPr lang="en-US" b="1" kern="0" dirty="0" smtClean="0">
                <a:solidFill>
                  <a:schemeClr val="tx1"/>
                </a:solidFill>
              </a:rPr>
              <a:t>Information and Resources</a:t>
            </a:r>
          </a:p>
        </p:txBody>
      </p:sp>
      <p:sp>
        <p:nvSpPr>
          <p:cNvPr id="3" name="Rectangle 3"/>
          <p:cNvSpPr txBox="1">
            <a:spLocks noChangeArrowheads="1"/>
          </p:cNvSpPr>
          <p:nvPr/>
        </p:nvSpPr>
        <p:spPr>
          <a:xfrm>
            <a:off x="152400" y="1371600"/>
            <a:ext cx="8763000" cy="4754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lvl="3" eaLnBrk="1" hangingPunct="1">
              <a:spcBef>
                <a:spcPts val="1200"/>
              </a:spcBef>
              <a:buClr>
                <a:srgbClr val="4A0D66"/>
              </a:buClr>
              <a:buSzPct val="100000"/>
              <a:buFont typeface="Arial" pitchFamily="34" charset="0"/>
              <a:buChar char="•"/>
              <a:defRPr/>
            </a:pPr>
            <a:endParaRPr lang="en-US" sz="2200" kern="0" dirty="0" smtClean="0">
              <a:ea typeface="Arial Unicode MS" pitchFamily="34" charset="-128"/>
              <a:cs typeface="Arial Unicode MS" pitchFamily="34" charset="-128"/>
            </a:endParaRPr>
          </a:p>
          <a:p>
            <a:pPr lvl="3" eaLnBrk="1" hangingPunct="1">
              <a:spcBef>
                <a:spcPts val="1200"/>
              </a:spcBef>
              <a:buClr>
                <a:srgbClr val="4A0D66"/>
              </a:buClr>
              <a:buSzPct val="100000"/>
              <a:buFont typeface="Arial" pitchFamily="34" charset="0"/>
              <a:buChar char="•"/>
              <a:defRPr/>
            </a:pPr>
            <a:endParaRPr lang="en-US" sz="2200" kern="0" dirty="0">
              <a:ea typeface="Arial Unicode MS" pitchFamily="34" charset="-128"/>
              <a:cs typeface="Arial Unicode MS" pitchFamily="34" charset="-128"/>
            </a:endParaRPr>
          </a:p>
          <a:p>
            <a:pPr lvl="3" eaLnBrk="1" hangingPunct="1">
              <a:spcBef>
                <a:spcPts val="1200"/>
              </a:spcBef>
              <a:buClr>
                <a:srgbClr val="4A0D66"/>
              </a:buClr>
              <a:buSzPct val="100000"/>
              <a:buFont typeface="Arial" pitchFamily="34" charset="0"/>
              <a:buChar char="•"/>
              <a:defRPr/>
            </a:pPr>
            <a:endParaRPr lang="en-US" sz="2200" kern="0" dirty="0" smtClean="0">
              <a:ea typeface="Arial Unicode MS" pitchFamily="34" charset="-128"/>
              <a:cs typeface="Arial Unicode MS" pitchFamily="34" charset="-128"/>
            </a:endParaRPr>
          </a:p>
          <a:p>
            <a:pPr lvl="3" eaLnBrk="1" hangingPunct="1">
              <a:spcBef>
                <a:spcPts val="1200"/>
              </a:spcBef>
              <a:buClr>
                <a:srgbClr val="4A0D66"/>
              </a:buClr>
              <a:buSzPct val="100000"/>
              <a:buFont typeface="Arial" pitchFamily="34" charset="0"/>
              <a:buChar char="•"/>
              <a:defRPr/>
            </a:pPr>
            <a:endParaRPr lang="en-US" sz="2400" kern="0" dirty="0">
              <a:ea typeface="Arial Unicode MS" pitchFamily="34" charset="-128"/>
              <a:cs typeface="Arial Unicode MS" pitchFamily="34" charset="-128"/>
            </a:endParaRPr>
          </a:p>
          <a:p>
            <a:pPr lvl="3" algn="ctr" eaLnBrk="1" hangingPunct="1">
              <a:spcBef>
                <a:spcPts val="24"/>
              </a:spcBef>
              <a:buClr>
                <a:srgbClr val="76923C"/>
              </a:buClr>
              <a:buSzPct val="150000"/>
              <a:buFont typeface="Arial Unicode MS" pitchFamily="34" charset="-128"/>
              <a:buNone/>
              <a:defRPr/>
            </a:pPr>
            <a:endParaRPr lang="en-US" sz="1400" kern="0" dirty="0" smtClean="0">
              <a:ea typeface="Arial Unicode MS" pitchFamily="34" charset="-128"/>
              <a:cs typeface="Arial Unicode MS" pitchFamily="34" charset="-128"/>
            </a:endParaRPr>
          </a:p>
          <a:p>
            <a:pPr algn="ctr" eaLnBrk="1" hangingPunct="1">
              <a:spcBef>
                <a:spcPct val="0"/>
              </a:spcBef>
              <a:buClr>
                <a:srgbClr val="76923C"/>
              </a:buClr>
              <a:buSzPct val="150000"/>
              <a:buFont typeface="Arial Unicode MS" pitchFamily="34" charset="-128"/>
              <a:buNone/>
              <a:defRPr/>
            </a:pPr>
            <a:endParaRPr lang="en-US" b="1" kern="0" dirty="0" smtClean="0">
              <a:ea typeface="Arial Unicode MS" pitchFamily="34" charset="-128"/>
              <a:cs typeface="Arial Unicode MS" pitchFamily="34" charset="-128"/>
            </a:endParaRPr>
          </a:p>
          <a:p>
            <a:pPr algn="ctr" eaLnBrk="1" hangingPunct="1">
              <a:spcBef>
                <a:spcPct val="0"/>
              </a:spcBef>
              <a:buClr>
                <a:srgbClr val="76923C"/>
              </a:buClr>
              <a:buSzPct val="150000"/>
              <a:buFont typeface="Arial Unicode MS" pitchFamily="34" charset="-128"/>
              <a:buNone/>
              <a:defRPr/>
            </a:pPr>
            <a:endParaRPr lang="en-US" b="1" kern="0" dirty="0" smtClean="0">
              <a:ea typeface="Arial Unicode MS" pitchFamily="34" charset="-128"/>
              <a:cs typeface="Arial Unicode MS" pitchFamily="34" charset="-128"/>
            </a:endParaRPr>
          </a:p>
          <a:p>
            <a:pPr algn="ctr" eaLnBrk="1" hangingPunct="1">
              <a:spcBef>
                <a:spcPct val="0"/>
              </a:spcBef>
              <a:buClr>
                <a:srgbClr val="76923C"/>
              </a:buClr>
              <a:buSzPct val="150000"/>
              <a:buFont typeface="Arial Unicode MS" pitchFamily="34" charset="-128"/>
              <a:buNone/>
              <a:defRPr/>
            </a:pPr>
            <a:r>
              <a:rPr lang="en-US" sz="4000" b="1" kern="0" dirty="0" smtClean="0">
                <a:ea typeface="Arial Unicode MS" pitchFamily="34" charset="-128"/>
                <a:cs typeface="Arial Unicode MS" pitchFamily="34" charset="-128"/>
              </a:rPr>
              <a:t>Website</a:t>
            </a:r>
          </a:p>
          <a:p>
            <a:pPr algn="ctr" eaLnBrk="1" hangingPunct="1">
              <a:spcBef>
                <a:spcPct val="0"/>
              </a:spcBef>
              <a:buClr>
                <a:srgbClr val="76923C"/>
              </a:buClr>
              <a:buSzPct val="150000"/>
              <a:buFont typeface="Arial Unicode MS" pitchFamily="34" charset="-128"/>
              <a:buNone/>
              <a:defRPr/>
            </a:pPr>
            <a:r>
              <a:rPr lang="en-US" sz="3600" b="1" kern="0" dirty="0" smtClean="0">
                <a:ea typeface="Arial Unicode MS" pitchFamily="34" charset="-128"/>
                <a:cs typeface="Arial Unicode MS" pitchFamily="34" charset="-128"/>
              </a:rPr>
              <a:t>www.alz.org/texas</a:t>
            </a:r>
          </a:p>
          <a:p>
            <a:pPr algn="ctr" eaLnBrk="1" hangingPunct="1">
              <a:spcBef>
                <a:spcPct val="0"/>
              </a:spcBef>
              <a:buClr>
                <a:srgbClr val="76923C"/>
              </a:buClr>
              <a:buSzPct val="150000"/>
              <a:buFont typeface="Arial Unicode MS" pitchFamily="34" charset="-128"/>
              <a:buNone/>
              <a:defRPr/>
            </a:pPr>
            <a:endParaRPr lang="en-US" sz="2800" kern="0" dirty="0" smtClean="0">
              <a:ea typeface="Arial Unicode MS" pitchFamily="34" charset="-128"/>
              <a:cs typeface="Arial Unicode MS" pitchFamily="34" charset="-128"/>
            </a:endParaRPr>
          </a:p>
        </p:txBody>
      </p:sp>
      <p:sp>
        <p:nvSpPr>
          <p:cNvPr id="4"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schemeClr val="tx1"/>
                </a:solidFill>
              </a:rPr>
              <a:pPr>
                <a:defRPr/>
              </a:pPr>
              <a:t>33</a:t>
            </a:fld>
            <a:endParaRPr lang="en-US" sz="1100" dirty="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 y="1429139"/>
            <a:ext cx="8205788" cy="252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quarter" idx="10"/>
          </p:nvPr>
        </p:nvSpPr>
        <p:spPr/>
        <p:txBody>
          <a:bodyPr/>
          <a:lstStyle/>
          <a:p>
            <a:endParaRPr lang="en-US">
              <a:solidFill>
                <a:schemeClr val="tx1"/>
              </a:solidFill>
            </a:endParaRPr>
          </a:p>
        </p:txBody>
      </p:sp>
    </p:spTree>
    <p:extLst>
      <p:ext uri="{BB962C8B-B14F-4D97-AF65-F5344CB8AC3E}">
        <p14:creationId xmlns:p14="http://schemas.microsoft.com/office/powerpoint/2010/main" val="2009562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bg2"/>
                </a:solidFill>
              </a:rPr>
              <a:t>Online Caregiving Center</a:t>
            </a:r>
            <a:endParaRPr lang="en-US" b="1" dirty="0">
              <a:solidFill>
                <a:schemeClr val="bg2"/>
              </a:solidFill>
            </a:endParaRPr>
          </a:p>
        </p:txBody>
      </p:sp>
      <p:sp>
        <p:nvSpPr>
          <p:cNvPr id="3" name="Content Placeholder 2"/>
          <p:cNvSpPr>
            <a:spLocks noGrp="1"/>
          </p:cNvSpPr>
          <p:nvPr>
            <p:ph idx="1"/>
          </p:nvPr>
        </p:nvSpPr>
        <p:spPr/>
        <p:txBody>
          <a:bodyPr/>
          <a:lstStyle/>
          <a:p>
            <a:r>
              <a:rPr lang="en-US" b="1" dirty="0" err="1" smtClean="0">
                <a:solidFill>
                  <a:schemeClr val="bg1"/>
                </a:solidFill>
              </a:rPr>
              <a:t>ALZConnected</a:t>
            </a:r>
            <a:r>
              <a:rPr lang="en-US" b="1" dirty="0" smtClean="0">
                <a:solidFill>
                  <a:schemeClr val="bg1"/>
                </a:solidFill>
              </a:rPr>
              <a:t>: </a:t>
            </a:r>
            <a:r>
              <a:rPr lang="en-US" dirty="0" smtClean="0">
                <a:solidFill>
                  <a:schemeClr val="bg1"/>
                </a:solidFill>
              </a:rPr>
              <a:t>message boards</a:t>
            </a:r>
          </a:p>
          <a:p>
            <a:r>
              <a:rPr lang="en-US" b="1" dirty="0" smtClean="0">
                <a:solidFill>
                  <a:schemeClr val="bg1"/>
                </a:solidFill>
              </a:rPr>
              <a:t>Alzheimer’s Navigator: </a:t>
            </a:r>
            <a:r>
              <a:rPr lang="en-US" dirty="0" smtClean="0">
                <a:solidFill>
                  <a:schemeClr val="bg1"/>
                </a:solidFill>
              </a:rPr>
              <a:t>helps caregivers make care-related decisions</a:t>
            </a:r>
          </a:p>
          <a:p>
            <a:r>
              <a:rPr lang="en-US" b="1" dirty="0" smtClean="0">
                <a:solidFill>
                  <a:schemeClr val="bg1"/>
                </a:solidFill>
              </a:rPr>
              <a:t>Community Resource Finder: </a:t>
            </a:r>
            <a:r>
              <a:rPr lang="en-US" dirty="0" smtClean="0">
                <a:solidFill>
                  <a:schemeClr val="bg1"/>
                </a:solidFill>
              </a:rPr>
              <a:t>a database of local programs and services</a:t>
            </a:r>
          </a:p>
          <a:p>
            <a:r>
              <a:rPr lang="en-US" b="1" dirty="0" err="1" smtClean="0">
                <a:solidFill>
                  <a:schemeClr val="bg1"/>
                </a:solidFill>
              </a:rPr>
              <a:t>CareTeam</a:t>
            </a:r>
            <a:r>
              <a:rPr lang="en-US" b="1" dirty="0" smtClean="0">
                <a:solidFill>
                  <a:schemeClr val="bg1"/>
                </a:solidFill>
              </a:rPr>
              <a:t> Calendar: </a:t>
            </a:r>
            <a:r>
              <a:rPr lang="en-US" dirty="0" smtClean="0">
                <a:solidFill>
                  <a:schemeClr val="bg1"/>
                </a:solidFill>
              </a:rPr>
              <a:t>helps organize family and friends who want to help in caregiving activities</a:t>
            </a:r>
            <a:endParaRPr lang="en-US" dirty="0">
              <a:solidFill>
                <a:schemeClr val="bg1"/>
              </a:solidFill>
            </a:endParaRPr>
          </a:p>
        </p:txBody>
      </p:sp>
    </p:spTree>
    <p:extLst>
      <p:ext uri="{BB962C8B-B14F-4D97-AF65-F5344CB8AC3E}">
        <p14:creationId xmlns:p14="http://schemas.microsoft.com/office/powerpoint/2010/main" val="175085711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b="1" dirty="0" smtClean="0">
                <a:latin typeface="+mn-lt"/>
              </a:rPr>
              <a:t>Early Stage Programming</a:t>
            </a:r>
          </a:p>
        </p:txBody>
      </p:sp>
      <p:sp>
        <p:nvSpPr>
          <p:cNvPr id="28675" name="Rectangle 3"/>
          <p:cNvSpPr>
            <a:spLocks noGrp="1" noChangeArrowheads="1"/>
          </p:cNvSpPr>
          <p:nvPr>
            <p:ph idx="4294967295"/>
          </p:nvPr>
        </p:nvSpPr>
        <p:spPr>
          <a:xfrm>
            <a:off x="0" y="1600200"/>
            <a:ext cx="8229600" cy="4525963"/>
          </a:xfrm>
          <a:prstGeom prst="rect">
            <a:avLst/>
          </a:prstGeom>
        </p:spPr>
        <p:txBody>
          <a:bodyPr/>
          <a:lstStyle/>
          <a:p>
            <a:pPr eaLnBrk="1" hangingPunct="1">
              <a:spcBef>
                <a:spcPts val="1200"/>
              </a:spcBef>
              <a:buClr>
                <a:schemeClr val="tx1"/>
              </a:buClr>
              <a:buFont typeface="Arial" pitchFamily="34" charset="0"/>
              <a:buChar char="•"/>
            </a:pPr>
            <a:endParaRPr lang="en-US" sz="2800" dirty="0" smtClean="0">
              <a:latin typeface="+mn-lt"/>
            </a:endParaRPr>
          </a:p>
          <a:p>
            <a:pPr eaLnBrk="1" hangingPunct="1">
              <a:spcBef>
                <a:spcPts val="1200"/>
              </a:spcBef>
              <a:buClr>
                <a:schemeClr val="tx1"/>
              </a:buClr>
              <a:buFont typeface="Arial" pitchFamily="34" charset="0"/>
              <a:buChar char="•"/>
            </a:pPr>
            <a:r>
              <a:rPr lang="en-US" sz="2800" dirty="0" smtClean="0">
                <a:latin typeface="+mn-lt"/>
              </a:rPr>
              <a:t>Learning Together</a:t>
            </a:r>
          </a:p>
          <a:p>
            <a:pPr eaLnBrk="1" hangingPunct="1">
              <a:spcBef>
                <a:spcPts val="1200"/>
              </a:spcBef>
              <a:buClr>
                <a:schemeClr val="tx1"/>
              </a:buClr>
              <a:buFont typeface="Arial" pitchFamily="34" charset="0"/>
              <a:buChar char="•"/>
            </a:pPr>
            <a:r>
              <a:rPr lang="en-US" sz="2800" dirty="0" smtClean="0">
                <a:latin typeface="+mn-lt"/>
              </a:rPr>
              <a:t>Discovering </a:t>
            </a:r>
            <a:br>
              <a:rPr lang="en-US" sz="2800" dirty="0" smtClean="0">
                <a:latin typeface="+mn-lt"/>
              </a:rPr>
            </a:br>
            <a:r>
              <a:rPr lang="en-US" sz="2800" dirty="0" smtClean="0">
                <a:latin typeface="+mn-lt"/>
              </a:rPr>
              <a:t>Connections</a:t>
            </a:r>
          </a:p>
          <a:p>
            <a:pPr eaLnBrk="1" hangingPunct="1">
              <a:spcBef>
                <a:spcPts val="1200"/>
              </a:spcBef>
              <a:buClr>
                <a:schemeClr val="tx1"/>
              </a:buClr>
              <a:buFont typeface="Arial" pitchFamily="34" charset="0"/>
              <a:buChar char="•"/>
            </a:pPr>
            <a:r>
              <a:rPr lang="en-US" sz="2800" dirty="0" smtClean="0">
                <a:latin typeface="+mn-lt"/>
              </a:rPr>
              <a:t>Community Arts Program                       for Persons with Early Stage Dementia</a:t>
            </a:r>
          </a:p>
          <a:p>
            <a:pPr eaLnBrk="1" hangingPunct="1">
              <a:spcBef>
                <a:spcPts val="1200"/>
              </a:spcBef>
            </a:pPr>
            <a:endParaRPr lang="en-US" sz="2800" dirty="0" smtClean="0">
              <a:latin typeface="+mn-lt"/>
            </a:endParaRPr>
          </a:p>
        </p:txBody>
      </p:sp>
      <p:pic>
        <p:nvPicPr>
          <p:cNvPr id="2867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488" y="1447800"/>
            <a:ext cx="3352800" cy="21113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descr="Looking Togeth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938" y="3048000"/>
            <a:ext cx="2620962"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prstClr val="white"/>
                </a:solidFill>
                <a:latin typeface="Arial"/>
              </a:rPr>
              <a:pPr>
                <a:defRPr/>
              </a:pPr>
              <a:t>35</a:t>
            </a:fld>
            <a:endParaRPr lang="en-US" sz="1100" dirty="0">
              <a:solidFill>
                <a:prstClr val="white"/>
              </a:solidFill>
              <a:latin typeface="Arial"/>
            </a:endParaRPr>
          </a:p>
        </p:txBody>
      </p:sp>
    </p:spTree>
    <p:extLst>
      <p:ext uri="{BB962C8B-B14F-4D97-AF65-F5344CB8AC3E}">
        <p14:creationId xmlns:p14="http://schemas.microsoft.com/office/powerpoint/2010/main" val="254551154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r>
              <a:rPr lang="en-US" b="1" dirty="0" smtClean="0">
                <a:solidFill>
                  <a:schemeClr val="bg2"/>
                </a:solidFill>
              </a:rPr>
              <a:t>Care Consultation</a:t>
            </a:r>
          </a:p>
        </p:txBody>
      </p:sp>
      <p:sp>
        <p:nvSpPr>
          <p:cNvPr id="25603" name="Rectangle 3"/>
          <p:cNvSpPr>
            <a:spLocks noGrp="1" noChangeArrowheads="1"/>
          </p:cNvSpPr>
          <p:nvPr>
            <p:ph type="body" idx="1"/>
          </p:nvPr>
        </p:nvSpPr>
        <p:spPr>
          <a:noFill/>
        </p:spPr>
        <p:txBody>
          <a:bodyPr/>
          <a:lstStyle/>
          <a:p>
            <a:pPr marL="0" indent="0" eaLnBrk="1" hangingPunct="1">
              <a:buClr>
                <a:srgbClr val="76923C"/>
              </a:buClr>
              <a:buSzPct val="150000"/>
              <a:buFont typeface="Arial Unicode MS" pitchFamily="34" charset="-128"/>
              <a:buNone/>
            </a:pPr>
            <a:r>
              <a:rPr lang="en-US" sz="2400" dirty="0" smtClean="0">
                <a:solidFill>
                  <a:schemeClr val="bg1"/>
                </a:solidFill>
                <a:ea typeface="Arial Unicode MS" pitchFamily="34" charset="-128"/>
                <a:cs typeface="Arial Unicode MS" pitchFamily="34" charset="-128"/>
              </a:rPr>
              <a:t>Licensed staff are available to help with the </a:t>
            </a:r>
            <a:r>
              <a:rPr lang="en-US" sz="2400" dirty="0" smtClean="0">
                <a:solidFill>
                  <a:schemeClr val="bg1"/>
                </a:solidFill>
              </a:rPr>
              <a:t>difficult decisions and uncertainties associated with Alzheimer’s</a:t>
            </a:r>
            <a:br>
              <a:rPr lang="en-US" sz="2400" dirty="0" smtClean="0">
                <a:solidFill>
                  <a:schemeClr val="bg1"/>
                </a:solidFill>
              </a:rPr>
            </a:br>
            <a:endParaRPr lang="en-US" sz="2400" dirty="0" smtClean="0">
              <a:solidFill>
                <a:schemeClr val="bg1"/>
              </a:solidFill>
              <a:ea typeface="Arial Unicode MS" pitchFamily="34" charset="-128"/>
              <a:cs typeface="Arial Unicode MS" pitchFamily="34" charset="-128"/>
            </a:endParaRPr>
          </a:p>
          <a:p>
            <a:pPr marL="747522" lvl="2" indent="-347472" eaLnBrk="1" hangingPunct="1">
              <a:spcBef>
                <a:spcPts val="1200"/>
              </a:spcBef>
              <a:buClr>
                <a:schemeClr val="tx1"/>
              </a:buClr>
              <a:buSzPct val="100000"/>
              <a:buFont typeface="Arial" pitchFamily="34" charset="0"/>
              <a:buChar char="•"/>
            </a:pPr>
            <a:r>
              <a:rPr lang="en-US" dirty="0" smtClean="0">
                <a:solidFill>
                  <a:schemeClr val="bg1"/>
                </a:solidFill>
                <a:ea typeface="Arial Unicode MS" pitchFamily="34" charset="-128"/>
                <a:cs typeface="Arial Unicode MS" pitchFamily="34" charset="-128"/>
              </a:rPr>
              <a:t>Assessment of needs</a:t>
            </a:r>
          </a:p>
          <a:p>
            <a:pPr marL="747522" lvl="2" indent="-347472" eaLnBrk="1" hangingPunct="1">
              <a:spcBef>
                <a:spcPts val="1200"/>
              </a:spcBef>
              <a:buClr>
                <a:schemeClr val="tx1"/>
              </a:buClr>
              <a:buSzPct val="100000"/>
              <a:buFont typeface="Arial" pitchFamily="34" charset="0"/>
              <a:buChar char="•"/>
            </a:pPr>
            <a:r>
              <a:rPr lang="en-US" dirty="0" smtClean="0">
                <a:solidFill>
                  <a:schemeClr val="bg1"/>
                </a:solidFill>
                <a:ea typeface="Arial Unicode MS" pitchFamily="34" charset="-128"/>
                <a:cs typeface="Arial Unicode MS" pitchFamily="34" charset="-128"/>
              </a:rPr>
              <a:t>Assistance with planning</a:t>
            </a:r>
            <a:br>
              <a:rPr lang="en-US" dirty="0" smtClean="0">
                <a:solidFill>
                  <a:schemeClr val="bg1"/>
                </a:solidFill>
                <a:ea typeface="Arial Unicode MS" pitchFamily="34" charset="-128"/>
                <a:cs typeface="Arial Unicode MS" pitchFamily="34" charset="-128"/>
              </a:rPr>
            </a:br>
            <a:r>
              <a:rPr lang="en-US" dirty="0" smtClean="0">
                <a:solidFill>
                  <a:schemeClr val="bg1"/>
                </a:solidFill>
                <a:ea typeface="Arial Unicode MS" pitchFamily="34" charset="-128"/>
                <a:cs typeface="Arial Unicode MS" pitchFamily="34" charset="-128"/>
              </a:rPr>
              <a:t>and problem solving </a:t>
            </a:r>
          </a:p>
          <a:p>
            <a:pPr marL="747522" lvl="2" indent="-347472" eaLnBrk="1" hangingPunct="1">
              <a:spcBef>
                <a:spcPts val="1200"/>
              </a:spcBef>
              <a:buClr>
                <a:schemeClr val="tx1"/>
              </a:buClr>
              <a:buSzPct val="100000"/>
              <a:buFont typeface="Arial" pitchFamily="34" charset="0"/>
              <a:buChar char="•"/>
            </a:pPr>
            <a:r>
              <a:rPr lang="en-US" dirty="0" smtClean="0">
                <a:solidFill>
                  <a:schemeClr val="bg1"/>
                </a:solidFill>
                <a:ea typeface="Arial Unicode MS" pitchFamily="34" charset="-128"/>
                <a:cs typeface="Arial Unicode MS" pitchFamily="34" charset="-128"/>
              </a:rPr>
              <a:t>Supportive listening</a:t>
            </a:r>
          </a:p>
          <a:p>
            <a:pPr eaLnBrk="1" hangingPunct="1">
              <a:buFontTx/>
              <a:buNone/>
            </a:pPr>
            <a:endParaRPr lang="en-US" sz="2400" dirty="0">
              <a:solidFill>
                <a:schemeClr val="bg1"/>
              </a:solidFill>
            </a:endParaRPr>
          </a:p>
          <a:p>
            <a:pPr eaLnBrk="1" hangingPunct="1">
              <a:buFontTx/>
              <a:buNone/>
            </a:pPr>
            <a:r>
              <a:rPr lang="en-US" sz="2400" dirty="0" smtClean="0">
                <a:solidFill>
                  <a:schemeClr val="bg1"/>
                </a:solidFill>
              </a:rPr>
              <a:t>Available by telephone, e-mail or in person</a:t>
            </a:r>
          </a:p>
        </p:txBody>
      </p:sp>
      <p:pic>
        <p:nvPicPr>
          <p:cNvPr id="25604" name="Picture 5" descr="pr78245_lo-re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463800"/>
            <a:ext cx="39624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prstClr val="white"/>
                </a:solidFill>
              </a:rPr>
              <a:pPr>
                <a:defRPr/>
              </a:pPr>
              <a:t>36</a:t>
            </a:fld>
            <a:endParaRPr lang="en-US" sz="1100" dirty="0">
              <a:solidFill>
                <a:prstClr val="white"/>
              </a:solidFill>
            </a:endParaRPr>
          </a:p>
        </p:txBody>
      </p:sp>
    </p:spTree>
    <p:extLst>
      <p:ext uri="{BB962C8B-B14F-4D97-AF65-F5344CB8AC3E}">
        <p14:creationId xmlns:p14="http://schemas.microsoft.com/office/powerpoint/2010/main" val="10077196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b="1" dirty="0" smtClean="0">
                <a:solidFill>
                  <a:schemeClr val="tx1"/>
                </a:solidFill>
                <a:latin typeface="+mj-lt"/>
              </a:rPr>
              <a:t>Special Events</a:t>
            </a:r>
          </a:p>
        </p:txBody>
      </p:sp>
      <p:pic>
        <p:nvPicPr>
          <p:cNvPr id="24583" name="Picture 7" descr="Bazelides 2009 063"/>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7315200" y="1524000"/>
            <a:ext cx="1828800"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4" descr="Schlicting Educational Conference 2009 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3700463"/>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8"/>
          <p:cNvSpPr txBox="1">
            <a:spLocks noChangeArrowheads="1"/>
          </p:cNvSpPr>
          <p:nvPr/>
        </p:nvSpPr>
        <p:spPr bwMode="auto">
          <a:xfrm>
            <a:off x="304800" y="1600200"/>
            <a:ext cx="7239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000000"/>
                </a:solidFill>
                <a:latin typeface="Arial Unicode MS" pitchFamily="34" charset="-128"/>
                <a:ea typeface="ＭＳ Ｐゴシック" pitchFamily="1" charset="-128"/>
              </a:defRPr>
            </a:lvl1pPr>
            <a:lvl2pPr marL="742950" indent="-285750">
              <a:defRPr b="1">
                <a:solidFill>
                  <a:srgbClr val="000000"/>
                </a:solidFill>
                <a:latin typeface="Arial Unicode MS" pitchFamily="34" charset="-128"/>
                <a:ea typeface="ＭＳ Ｐゴシック" pitchFamily="1" charset="-128"/>
              </a:defRPr>
            </a:lvl2pPr>
            <a:lvl3pPr marL="1143000" indent="-228600">
              <a:defRPr b="1">
                <a:solidFill>
                  <a:srgbClr val="000000"/>
                </a:solidFill>
                <a:latin typeface="Arial Unicode MS" pitchFamily="34" charset="-128"/>
                <a:ea typeface="ＭＳ Ｐゴシック" pitchFamily="1" charset="-128"/>
              </a:defRPr>
            </a:lvl3pPr>
            <a:lvl4pPr marL="1600200" indent="-228600">
              <a:defRPr b="1">
                <a:solidFill>
                  <a:srgbClr val="000000"/>
                </a:solidFill>
                <a:latin typeface="Arial Unicode MS" pitchFamily="34" charset="-128"/>
                <a:ea typeface="ＭＳ Ｐゴシック" pitchFamily="1" charset="-128"/>
              </a:defRPr>
            </a:lvl4pPr>
            <a:lvl5pPr marL="2057400" indent="-228600">
              <a:defRPr b="1">
                <a:solidFill>
                  <a:srgbClr val="000000"/>
                </a:solidFill>
                <a:latin typeface="Arial Unicode MS" pitchFamily="34" charset="-128"/>
                <a:ea typeface="ＭＳ Ｐゴシック" pitchFamily="1" charset="-128"/>
              </a:defRPr>
            </a:lvl5pPr>
            <a:lvl6pPr marL="25146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718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4290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862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pPr marL="347472" indent="-347472">
              <a:spcBef>
                <a:spcPts val="1200"/>
              </a:spcBef>
              <a:buClr>
                <a:srgbClr val="4A0D66"/>
              </a:buClr>
              <a:buFontTx/>
              <a:buChar char="•"/>
            </a:pPr>
            <a:r>
              <a:rPr lang="en-US" sz="2800" b="0" dirty="0">
                <a:solidFill>
                  <a:srgbClr val="4A0D66"/>
                </a:solidFill>
                <a:latin typeface="Arial" charset="0"/>
              </a:rPr>
              <a:t>Professional Conferences</a:t>
            </a:r>
          </a:p>
          <a:p>
            <a:pPr marL="347472" indent="-347472">
              <a:spcBef>
                <a:spcPts val="1200"/>
              </a:spcBef>
              <a:buClr>
                <a:srgbClr val="4A0D66"/>
              </a:buClr>
              <a:buFontTx/>
              <a:buChar char="•"/>
            </a:pPr>
            <a:r>
              <a:rPr lang="en-US" sz="2800" b="0" dirty="0">
                <a:solidFill>
                  <a:srgbClr val="4A0D66"/>
                </a:solidFill>
                <a:latin typeface="Arial" charset="0"/>
              </a:rPr>
              <a:t>Caregiver Conferences</a:t>
            </a:r>
          </a:p>
          <a:p>
            <a:pPr marL="347472" indent="-347472">
              <a:spcBef>
                <a:spcPts val="1200"/>
              </a:spcBef>
              <a:buClr>
                <a:srgbClr val="4A0D66"/>
              </a:buClr>
              <a:buFontTx/>
              <a:buChar char="•"/>
            </a:pPr>
            <a:r>
              <a:rPr lang="en-US" sz="2800" b="0" dirty="0">
                <a:solidFill>
                  <a:srgbClr val="4A0D66"/>
                </a:solidFill>
                <a:latin typeface="Arial" charset="0"/>
              </a:rPr>
              <a:t>Research Updates</a:t>
            </a:r>
          </a:p>
          <a:p>
            <a:pPr>
              <a:spcBef>
                <a:spcPct val="50000"/>
              </a:spcBef>
            </a:pPr>
            <a:endParaRPr lang="en-US" sz="2400" dirty="0">
              <a:solidFill>
                <a:srgbClr val="4A0D66"/>
              </a:solidFill>
              <a:latin typeface="Arial" charset="0"/>
            </a:endParaRPr>
          </a:p>
        </p:txBody>
      </p:sp>
      <p:sp>
        <p:nvSpPr>
          <p:cNvPr id="24581" name="Text Box 10"/>
          <p:cNvSpPr txBox="1">
            <a:spLocks noChangeArrowheads="1"/>
          </p:cNvSpPr>
          <p:nvPr/>
        </p:nvSpPr>
        <p:spPr bwMode="auto">
          <a:xfrm>
            <a:off x="5486400" y="5029200"/>
            <a:ext cx="1371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000000"/>
                </a:solidFill>
                <a:latin typeface="Arial Unicode MS" pitchFamily="34" charset="-128"/>
                <a:ea typeface="ＭＳ Ｐゴシック" pitchFamily="1" charset="-128"/>
              </a:defRPr>
            </a:lvl1pPr>
            <a:lvl2pPr marL="742950" indent="-285750">
              <a:defRPr b="1">
                <a:solidFill>
                  <a:srgbClr val="000000"/>
                </a:solidFill>
                <a:latin typeface="Arial Unicode MS" pitchFamily="34" charset="-128"/>
                <a:ea typeface="ＭＳ Ｐゴシック" pitchFamily="1" charset="-128"/>
              </a:defRPr>
            </a:lvl2pPr>
            <a:lvl3pPr marL="1143000" indent="-228600">
              <a:defRPr b="1">
                <a:solidFill>
                  <a:srgbClr val="000000"/>
                </a:solidFill>
                <a:latin typeface="Arial Unicode MS" pitchFamily="34" charset="-128"/>
                <a:ea typeface="ＭＳ Ｐゴシック" pitchFamily="1" charset="-128"/>
              </a:defRPr>
            </a:lvl3pPr>
            <a:lvl4pPr marL="1600200" indent="-228600">
              <a:defRPr b="1">
                <a:solidFill>
                  <a:srgbClr val="000000"/>
                </a:solidFill>
                <a:latin typeface="Arial Unicode MS" pitchFamily="34" charset="-128"/>
                <a:ea typeface="ＭＳ Ｐゴシック" pitchFamily="1" charset="-128"/>
              </a:defRPr>
            </a:lvl4pPr>
            <a:lvl5pPr marL="2057400" indent="-228600">
              <a:defRPr b="1">
                <a:solidFill>
                  <a:srgbClr val="000000"/>
                </a:solidFill>
                <a:latin typeface="Arial Unicode MS" pitchFamily="34" charset="-128"/>
                <a:ea typeface="ＭＳ Ｐゴシック" pitchFamily="1" charset="-128"/>
              </a:defRPr>
            </a:lvl5pPr>
            <a:lvl6pPr marL="25146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718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4290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862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pPr>
              <a:spcBef>
                <a:spcPct val="50000"/>
              </a:spcBef>
            </a:pPr>
            <a:endParaRPr lang="en-US"/>
          </a:p>
        </p:txBody>
      </p:sp>
      <p:pic>
        <p:nvPicPr>
          <p:cNvPr id="2458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844925"/>
            <a:ext cx="28289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prstClr val="white"/>
                </a:solidFill>
              </a:rPr>
              <a:pPr>
                <a:defRPr/>
              </a:pPr>
              <a:t>37</a:t>
            </a:fld>
            <a:endParaRPr lang="en-US" sz="1100" dirty="0">
              <a:solidFill>
                <a:prstClr val="white"/>
              </a:solidFill>
            </a:endParaRPr>
          </a:p>
        </p:txBody>
      </p:sp>
    </p:spTree>
    <p:extLst>
      <p:ext uri="{BB962C8B-B14F-4D97-AF65-F5344CB8AC3E}">
        <p14:creationId xmlns:p14="http://schemas.microsoft.com/office/powerpoint/2010/main" val="103913301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en-US" b="1" dirty="0" smtClean="0">
                <a:solidFill>
                  <a:schemeClr val="bg2"/>
                </a:solidFill>
              </a:rPr>
              <a:t>Support Groups</a:t>
            </a:r>
          </a:p>
        </p:txBody>
      </p:sp>
      <p:sp>
        <p:nvSpPr>
          <p:cNvPr id="26627" name="Rectangle 3"/>
          <p:cNvSpPr>
            <a:spLocks noGrp="1" noChangeArrowheads="1"/>
          </p:cNvSpPr>
          <p:nvPr>
            <p:ph type="body" idx="1"/>
          </p:nvPr>
        </p:nvSpPr>
        <p:spPr>
          <a:xfrm>
            <a:off x="457200" y="1219200"/>
            <a:ext cx="8229600" cy="4525963"/>
          </a:xfrm>
        </p:spPr>
        <p:txBody>
          <a:bodyPr/>
          <a:lstStyle/>
          <a:p>
            <a:pPr eaLnBrk="1" hangingPunct="1">
              <a:spcBef>
                <a:spcPts val="1200"/>
              </a:spcBef>
              <a:buClr>
                <a:schemeClr val="tx1"/>
              </a:buClr>
            </a:pPr>
            <a:r>
              <a:rPr lang="en-US" dirty="0" smtClean="0">
                <a:solidFill>
                  <a:schemeClr val="bg1"/>
                </a:solidFill>
              </a:rPr>
              <a:t>Over 50 support groups in 37 counties</a:t>
            </a:r>
          </a:p>
          <a:p>
            <a:pPr marL="1371600" lvl="3" indent="0" eaLnBrk="1" hangingPunct="1">
              <a:spcBef>
                <a:spcPts val="1200"/>
              </a:spcBef>
              <a:buClr>
                <a:schemeClr val="tx1"/>
              </a:buClr>
              <a:buNone/>
            </a:pPr>
            <a:endParaRPr lang="en-US" dirty="0" smtClean="0">
              <a:solidFill>
                <a:schemeClr val="bg1"/>
              </a:solidFill>
            </a:endParaRPr>
          </a:p>
          <a:p>
            <a:pPr marL="0" indent="0" algn="ctr" eaLnBrk="1" hangingPunct="1">
              <a:spcBef>
                <a:spcPts val="1200"/>
              </a:spcBef>
              <a:buClr>
                <a:schemeClr val="tx1"/>
              </a:buClr>
              <a:buNone/>
            </a:pPr>
            <a:endParaRPr lang="en-US" dirty="0">
              <a:solidFill>
                <a:schemeClr val="bg1"/>
              </a:solidFill>
            </a:endParaRPr>
          </a:p>
          <a:p>
            <a:pPr marL="0" indent="0" algn="ctr" eaLnBrk="1" hangingPunct="1">
              <a:spcBef>
                <a:spcPts val="1200"/>
              </a:spcBef>
              <a:buClr>
                <a:schemeClr val="tx1"/>
              </a:buClr>
              <a:buNone/>
            </a:pPr>
            <a:endParaRPr lang="en-US" dirty="0" smtClean="0">
              <a:solidFill>
                <a:schemeClr val="bg1"/>
              </a:solidFill>
            </a:endParaRPr>
          </a:p>
        </p:txBody>
      </p:sp>
      <p:sp>
        <p:nvSpPr>
          <p:cNvPr id="4"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prstClr val="white"/>
                </a:solidFill>
              </a:rPr>
              <a:pPr>
                <a:defRPr/>
              </a:pPr>
              <a:t>38</a:t>
            </a:fld>
            <a:endParaRPr lang="en-US" sz="11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32254"/>
            <a:ext cx="5715000" cy="3807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96148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lstStyle/>
          <a:p>
            <a:r>
              <a:rPr lang="en-US" sz="4000" b="1" dirty="0" smtClean="0">
                <a:latin typeface="+mn-lt"/>
              </a:rPr>
              <a:t>Global Leader in Alzheimer’s Research</a:t>
            </a:r>
            <a:endParaRPr lang="en-US" sz="4000" b="1" dirty="0">
              <a:latin typeface="+mn-lt"/>
            </a:endParaRPr>
          </a:p>
        </p:txBody>
      </p:sp>
      <p:sp>
        <p:nvSpPr>
          <p:cNvPr id="4" name="Content Placeholder 3"/>
          <p:cNvSpPr>
            <a:spLocks noGrp="1"/>
          </p:cNvSpPr>
          <p:nvPr>
            <p:ph sz="half" idx="2"/>
          </p:nvPr>
        </p:nvSpPr>
        <p:spPr/>
        <p:txBody>
          <a:bodyPr/>
          <a:lstStyle/>
          <a:p>
            <a:pPr marL="0" indent="0" algn="ctr">
              <a:buNone/>
            </a:pPr>
            <a:endParaRPr lang="en-US" sz="3200" dirty="0" smtClean="0">
              <a:latin typeface="+mn-lt"/>
            </a:endParaRPr>
          </a:p>
        </p:txBody>
      </p:sp>
      <p:sp>
        <p:nvSpPr>
          <p:cNvPr id="5" name="Content Placeholder 4"/>
          <p:cNvSpPr>
            <a:spLocks noGrp="1"/>
          </p:cNvSpPr>
          <p:nvPr>
            <p:ph sz="quarter" idx="13"/>
          </p:nvPr>
        </p:nvSpPr>
        <p:spPr>
          <a:xfrm>
            <a:off x="365760" y="1722120"/>
            <a:ext cx="4041648" cy="4526280"/>
          </a:xfrm>
        </p:spPr>
        <p:txBody>
          <a:bodyPr/>
          <a:lstStyle/>
          <a:p>
            <a:pPr marL="0" indent="0" algn="ctr">
              <a:buNone/>
            </a:pPr>
            <a:r>
              <a:rPr lang="en-US" sz="4000" dirty="0">
                <a:latin typeface="+mn-lt"/>
              </a:rPr>
              <a:t>Currently funding over $80 million of more than 350 active projects </a:t>
            </a:r>
            <a:r>
              <a:rPr lang="en-US" sz="4000" dirty="0" smtClean="0">
                <a:latin typeface="+mn-lt"/>
              </a:rPr>
              <a:t>in 21 </a:t>
            </a:r>
            <a:r>
              <a:rPr lang="en-US" sz="4000" dirty="0">
                <a:latin typeface="+mn-lt"/>
              </a:rPr>
              <a:t>countries</a:t>
            </a:r>
          </a:p>
          <a:p>
            <a:endParaRPr lang="en-US"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53799"/>
            <a:ext cx="3943288" cy="375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65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9829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794000" y="1544956"/>
            <a:ext cx="3200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5400" dirty="0" smtClean="0">
                <a:effectLst>
                  <a:outerShdw blurRad="38100" dist="38100" dir="2700000" algn="tl">
                    <a:srgbClr val="000000">
                      <a:alpha val="43137"/>
                    </a:srgbClr>
                  </a:outerShdw>
                </a:effectLst>
                <a:latin typeface="+mn-lt"/>
              </a:rPr>
              <a:t>Dementia</a:t>
            </a:r>
            <a:endParaRPr lang="en-US" sz="5400" dirty="0">
              <a:effectLst>
                <a:outerShdw blurRad="38100" dist="38100" dir="2700000" algn="tl">
                  <a:srgbClr val="000000">
                    <a:alpha val="43137"/>
                  </a:srgbClr>
                </a:outerShdw>
              </a:effectLst>
              <a:latin typeface="+mn-lt"/>
            </a:endParaRPr>
          </a:p>
        </p:txBody>
      </p:sp>
      <p:sp>
        <p:nvSpPr>
          <p:cNvPr id="4" name="TextBox 3"/>
          <p:cNvSpPr txBox="1">
            <a:spLocks noChangeArrowheads="1"/>
          </p:cNvSpPr>
          <p:nvPr/>
        </p:nvSpPr>
        <p:spPr bwMode="auto">
          <a:xfrm>
            <a:off x="3810000" y="4775200"/>
            <a:ext cx="243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000" b="1" dirty="0">
                <a:solidFill>
                  <a:schemeClr val="bg2"/>
                </a:solidFill>
                <a:latin typeface="+mn-lt"/>
              </a:rPr>
              <a:t>Alzheimer’s Disease</a:t>
            </a:r>
          </a:p>
        </p:txBody>
      </p:sp>
      <p:sp>
        <p:nvSpPr>
          <p:cNvPr id="5" name="TextBox 4"/>
          <p:cNvSpPr txBox="1">
            <a:spLocks noChangeArrowheads="1"/>
          </p:cNvSpPr>
          <p:nvPr/>
        </p:nvSpPr>
        <p:spPr bwMode="auto">
          <a:xfrm>
            <a:off x="533400" y="2954338"/>
            <a:ext cx="2819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000" dirty="0" err="1">
                <a:solidFill>
                  <a:schemeClr val="bg2"/>
                </a:solidFill>
                <a:latin typeface="+mn-lt"/>
              </a:rPr>
              <a:t>Frontotemporal</a:t>
            </a:r>
            <a:r>
              <a:rPr lang="en-US" sz="3000" dirty="0">
                <a:solidFill>
                  <a:schemeClr val="bg2"/>
                </a:solidFill>
                <a:latin typeface="+mn-lt"/>
              </a:rPr>
              <a:t> Lobe Dementias</a:t>
            </a:r>
          </a:p>
        </p:txBody>
      </p:sp>
      <p:sp>
        <p:nvSpPr>
          <p:cNvPr id="6" name="TextBox 5"/>
          <p:cNvSpPr txBox="1">
            <a:spLocks noChangeArrowheads="1"/>
          </p:cNvSpPr>
          <p:nvPr/>
        </p:nvSpPr>
        <p:spPr bwMode="auto">
          <a:xfrm>
            <a:off x="5638800" y="2925763"/>
            <a:ext cx="220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000" dirty="0">
                <a:solidFill>
                  <a:schemeClr val="accent1"/>
                </a:solidFill>
                <a:latin typeface="+mn-lt"/>
              </a:rPr>
              <a:t>Vascular Dementia</a:t>
            </a:r>
          </a:p>
        </p:txBody>
      </p:sp>
      <p:sp>
        <p:nvSpPr>
          <p:cNvPr id="7" name="TextBox 6"/>
          <p:cNvSpPr txBox="1">
            <a:spLocks noChangeArrowheads="1"/>
          </p:cNvSpPr>
          <p:nvPr/>
        </p:nvSpPr>
        <p:spPr bwMode="auto">
          <a:xfrm>
            <a:off x="6438900" y="4441877"/>
            <a:ext cx="2819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000" dirty="0">
                <a:latin typeface="+mn-lt"/>
              </a:rPr>
              <a:t>Reversible Dementias</a:t>
            </a:r>
          </a:p>
          <a:p>
            <a:pPr algn="ctr" eaLnBrk="1" hangingPunct="1"/>
            <a:endParaRPr lang="en-US" sz="3000" dirty="0">
              <a:latin typeface="+mn-lt"/>
            </a:endParaRPr>
          </a:p>
        </p:txBody>
      </p:sp>
      <p:sp>
        <p:nvSpPr>
          <p:cNvPr id="8" name="TextBox 7"/>
          <p:cNvSpPr txBox="1">
            <a:spLocks noChangeArrowheads="1"/>
          </p:cNvSpPr>
          <p:nvPr/>
        </p:nvSpPr>
        <p:spPr bwMode="auto">
          <a:xfrm>
            <a:off x="779253" y="4756030"/>
            <a:ext cx="220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000" dirty="0" err="1">
                <a:latin typeface="+mn-lt"/>
              </a:rPr>
              <a:t>Lewy</a:t>
            </a:r>
            <a:r>
              <a:rPr lang="en-US" sz="3000" dirty="0">
                <a:latin typeface="+mn-lt"/>
              </a:rPr>
              <a:t> Body Dementia</a:t>
            </a:r>
          </a:p>
        </p:txBody>
      </p:sp>
      <p:sp>
        <p:nvSpPr>
          <p:cNvPr id="13" name="Title 12"/>
          <p:cNvSpPr>
            <a:spLocks noGrp="1"/>
          </p:cNvSpPr>
          <p:nvPr>
            <p:ph type="title"/>
          </p:nvPr>
        </p:nvSpPr>
        <p:spPr/>
        <p:txBody>
          <a:bodyPr/>
          <a:lstStyle/>
          <a:p>
            <a:endParaRPr lang="en-US"/>
          </a:p>
        </p:txBody>
      </p:sp>
      <p:sp>
        <p:nvSpPr>
          <p:cNvPr id="14" name="Content Placeholder 13"/>
          <p:cNvSpPr>
            <a:spLocks noGrp="1"/>
          </p:cNvSpPr>
          <p:nvPr>
            <p:ph sz="quarter" idx="10"/>
          </p:nvPr>
        </p:nvSpPr>
        <p:spPr/>
        <p:txBody>
          <a:bodyPr/>
          <a:lstStyle/>
          <a:p>
            <a:endParaRPr lang="en-US"/>
          </a:p>
        </p:txBody>
      </p:sp>
    </p:spTree>
    <p:extLst>
      <p:ext uri="{BB962C8B-B14F-4D97-AF65-F5344CB8AC3E}">
        <p14:creationId xmlns:p14="http://schemas.microsoft.com/office/powerpoint/2010/main" val="23104499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4048"/>
            <a:ext cx="8534400" cy="758952"/>
          </a:xfrm>
        </p:spPr>
        <p:txBody>
          <a:bodyPr>
            <a:noAutofit/>
          </a:bodyPr>
          <a:lstStyle/>
          <a:p>
            <a:r>
              <a:rPr lang="en-US" b="1" dirty="0" err="1" smtClean="0">
                <a:solidFill>
                  <a:schemeClr val="bg2"/>
                </a:solidFill>
              </a:rPr>
              <a:t>TrialMatch</a:t>
            </a:r>
            <a:endParaRPr lang="en-US" b="1" dirty="0">
              <a:solidFill>
                <a:schemeClr val="bg2"/>
              </a:solidFill>
            </a:endParaRPr>
          </a:p>
        </p:txBody>
      </p:sp>
      <p:sp>
        <p:nvSpPr>
          <p:cNvPr id="3" name="Content Placeholder 2"/>
          <p:cNvSpPr>
            <a:spLocks noGrp="1"/>
          </p:cNvSpPr>
          <p:nvPr>
            <p:ph sz="quarter" idx="1"/>
          </p:nvPr>
        </p:nvSpPr>
        <p:spPr/>
        <p:txBody>
          <a:bodyPr>
            <a:normAutofit/>
          </a:bodyPr>
          <a:lstStyle/>
          <a:p>
            <a:pPr marL="0" indent="0" algn="ctr">
              <a:buNone/>
            </a:pPr>
            <a:r>
              <a:rPr lang="en-US" sz="3000" b="1" dirty="0" smtClean="0">
                <a:solidFill>
                  <a:schemeClr val="bg1"/>
                </a:solidFill>
              </a:rPr>
              <a:t>“The E-Harmony of Clinical Trials”</a:t>
            </a:r>
            <a:endParaRPr lang="en-US" sz="3000" b="1" dirty="0">
              <a:solidFill>
                <a:schemeClr val="bg1"/>
              </a:solidFill>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89522"/>
            <a:ext cx="847725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70490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eaLnBrk="1" hangingPunct="1"/>
            <a:r>
              <a:rPr lang="en-US" b="1" dirty="0" smtClean="0">
                <a:solidFill>
                  <a:schemeClr val="bg2"/>
                </a:solidFill>
              </a:rPr>
              <a:t>Walk to End Alzheimer’s</a:t>
            </a:r>
          </a:p>
        </p:txBody>
      </p:sp>
      <p:sp>
        <p:nvSpPr>
          <p:cNvPr id="130051" name="Rectangle 3"/>
          <p:cNvSpPr>
            <a:spLocks noGrp="1" noChangeArrowheads="1"/>
          </p:cNvSpPr>
          <p:nvPr>
            <p:ph type="body" idx="1"/>
          </p:nvPr>
        </p:nvSpPr>
        <p:spPr>
          <a:xfrm>
            <a:off x="457200" y="3932237"/>
            <a:ext cx="8229600" cy="2697163"/>
          </a:xfrm>
        </p:spPr>
        <p:txBody>
          <a:bodyPr/>
          <a:lstStyle/>
          <a:p>
            <a:pPr algn="ctr" eaLnBrk="1" hangingPunct="1">
              <a:buFontTx/>
              <a:buNone/>
              <a:defRPr/>
            </a:pPr>
            <a:r>
              <a:rPr lang="en-US" sz="3600" b="1" dirty="0" smtClean="0">
                <a:solidFill>
                  <a:schemeClr val="bg1"/>
                </a:solidFill>
                <a:effectLst>
                  <a:outerShdw blurRad="38100" dist="38100" dir="2700000" algn="tl">
                    <a:srgbClr val="C0C0C0"/>
                  </a:outerShdw>
                </a:effectLst>
              </a:rPr>
              <a:t>HOUSTON </a:t>
            </a:r>
          </a:p>
          <a:p>
            <a:pPr algn="ctr" eaLnBrk="1" hangingPunct="1">
              <a:buFontTx/>
              <a:buNone/>
              <a:defRPr/>
            </a:pPr>
            <a:r>
              <a:rPr lang="en-US" sz="3600" b="1" dirty="0" smtClean="0">
                <a:solidFill>
                  <a:schemeClr val="bg1"/>
                </a:solidFill>
                <a:effectLst>
                  <a:outerShdw blurRad="38100" dist="38100" dir="2700000" algn="tl">
                    <a:srgbClr val="C0C0C0"/>
                  </a:outerShdw>
                </a:effectLst>
              </a:rPr>
              <a:t>Walk to End Alzheimer’s 2016</a:t>
            </a:r>
          </a:p>
          <a:p>
            <a:pPr algn="ctr" eaLnBrk="1" hangingPunct="1">
              <a:buFontTx/>
              <a:buNone/>
              <a:defRPr/>
            </a:pPr>
            <a:r>
              <a:rPr lang="en-US" sz="3600" b="1" dirty="0" smtClean="0">
                <a:solidFill>
                  <a:schemeClr val="bg1"/>
                </a:solidFill>
                <a:effectLst>
                  <a:outerShdw blurRad="38100" dist="38100" dir="2700000" algn="tl">
                    <a:srgbClr val="C0C0C0"/>
                  </a:outerShdw>
                </a:effectLst>
              </a:rPr>
              <a:t>Saturday, November 5</a:t>
            </a:r>
            <a:r>
              <a:rPr lang="en-US" sz="3600" b="1" baseline="30000" dirty="0" smtClean="0">
                <a:solidFill>
                  <a:schemeClr val="bg1"/>
                </a:solidFill>
                <a:effectLst>
                  <a:outerShdw blurRad="38100" dist="38100" dir="2700000" algn="tl">
                    <a:srgbClr val="C0C0C0"/>
                  </a:outerShdw>
                </a:effectLst>
              </a:rPr>
              <a:t>th</a:t>
            </a:r>
            <a:endParaRPr lang="en-US" sz="3600" b="1" dirty="0" smtClean="0">
              <a:solidFill>
                <a:schemeClr val="bg1"/>
              </a:solidFill>
              <a:effectLst>
                <a:outerShdw blurRad="38100" dist="38100" dir="2700000" algn="tl">
                  <a:srgbClr val="C0C0C0"/>
                </a:outerShdw>
              </a:effectLst>
            </a:endParaRPr>
          </a:p>
        </p:txBody>
      </p:sp>
      <p:sp>
        <p:nvSpPr>
          <p:cNvPr id="9"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prstClr val="white"/>
                </a:solidFill>
              </a:rPr>
              <a:pPr>
                <a:defRPr/>
              </a:pPr>
              <a:t>41</a:t>
            </a:fld>
            <a:endParaRPr lang="en-US" sz="1100" dirty="0">
              <a:solidFill>
                <a:prstClr val="white"/>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133" y="1295400"/>
            <a:ext cx="2079347" cy="221862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53" y="1295400"/>
            <a:ext cx="2230701" cy="224790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1295400"/>
            <a:ext cx="2895600" cy="2218623"/>
          </a:xfrm>
          <a:prstGeom prst="rect">
            <a:avLst/>
          </a:prstGeom>
        </p:spPr>
      </p:pic>
    </p:spTree>
    <p:extLst>
      <p:ext uri="{BB962C8B-B14F-4D97-AF65-F5344CB8AC3E}">
        <p14:creationId xmlns:p14="http://schemas.microsoft.com/office/powerpoint/2010/main" val="66180074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6200" y="228600"/>
            <a:ext cx="9144000" cy="1143000"/>
          </a:xfrm>
        </p:spPr>
        <p:txBody>
          <a:bodyPr/>
          <a:lstStyle/>
          <a:p>
            <a:pPr algn="l" eaLnBrk="1" hangingPunct="1"/>
            <a:r>
              <a:rPr lang="en-US" b="1" dirty="0" smtClean="0">
                <a:solidFill>
                  <a:schemeClr val="bg2"/>
                </a:solidFill>
              </a:rPr>
              <a:t>Volunteer Opportunities</a:t>
            </a:r>
            <a:endParaRPr lang="en-US" dirty="0" smtClean="0">
              <a:solidFill>
                <a:schemeClr val="bg2"/>
              </a:solidFill>
            </a:endParaRPr>
          </a:p>
        </p:txBody>
      </p:sp>
      <p:sp>
        <p:nvSpPr>
          <p:cNvPr id="32771" name="Rectangle 3"/>
          <p:cNvSpPr>
            <a:spLocks noGrp="1" noChangeArrowheads="1"/>
          </p:cNvSpPr>
          <p:nvPr>
            <p:ph type="body" idx="1"/>
          </p:nvPr>
        </p:nvSpPr>
        <p:spPr>
          <a:xfrm>
            <a:off x="152400" y="1524000"/>
            <a:ext cx="4572000" cy="4191000"/>
          </a:xfrm>
        </p:spPr>
        <p:txBody>
          <a:bodyPr/>
          <a:lstStyle/>
          <a:p>
            <a:pPr marL="747522" lvl="2" indent="-347472" eaLnBrk="1" hangingPunct="1">
              <a:spcBef>
                <a:spcPts val="768"/>
              </a:spcBef>
              <a:buClr>
                <a:schemeClr val="tx1"/>
              </a:buClr>
              <a:buFont typeface="Arial" pitchFamily="34" charset="0"/>
              <a:buChar char="•"/>
            </a:pPr>
            <a:r>
              <a:rPr lang="en-US" sz="3200" b="1" dirty="0" smtClean="0">
                <a:solidFill>
                  <a:schemeClr val="bg1"/>
                </a:solidFill>
              </a:rPr>
              <a:t>Health Fairs </a:t>
            </a:r>
          </a:p>
          <a:p>
            <a:pPr marL="747522" lvl="2" indent="-347472" eaLnBrk="1" hangingPunct="1">
              <a:spcBef>
                <a:spcPts val="768"/>
              </a:spcBef>
              <a:buClr>
                <a:schemeClr val="tx1"/>
              </a:buClr>
              <a:buFont typeface="Arial" pitchFamily="34" charset="0"/>
              <a:buChar char="•"/>
            </a:pPr>
            <a:r>
              <a:rPr lang="en-US" sz="3200" b="1" dirty="0" smtClean="0">
                <a:solidFill>
                  <a:schemeClr val="bg1"/>
                </a:solidFill>
              </a:rPr>
              <a:t>Speakers Bureau</a:t>
            </a:r>
          </a:p>
          <a:p>
            <a:pPr marL="747522" lvl="2" indent="-347472" eaLnBrk="1" hangingPunct="1">
              <a:spcBef>
                <a:spcPts val="768"/>
              </a:spcBef>
              <a:buClr>
                <a:schemeClr val="tx1"/>
              </a:buClr>
              <a:buFont typeface="Arial" pitchFamily="34" charset="0"/>
              <a:buChar char="•"/>
            </a:pPr>
            <a:r>
              <a:rPr lang="en-US" sz="3200" b="1" dirty="0" smtClean="0">
                <a:solidFill>
                  <a:schemeClr val="bg1"/>
                </a:solidFill>
              </a:rPr>
              <a:t>Support Group Leaders</a:t>
            </a:r>
          </a:p>
          <a:p>
            <a:pPr marL="747522" lvl="2" indent="-347472" eaLnBrk="1" hangingPunct="1">
              <a:spcBef>
                <a:spcPts val="768"/>
              </a:spcBef>
              <a:buClr>
                <a:schemeClr val="tx1"/>
              </a:buClr>
              <a:buFont typeface="Arial" pitchFamily="34" charset="0"/>
              <a:buChar char="•"/>
            </a:pPr>
            <a:r>
              <a:rPr lang="en-US" sz="3200" b="1" dirty="0" smtClean="0">
                <a:solidFill>
                  <a:schemeClr val="bg1"/>
                </a:solidFill>
              </a:rPr>
              <a:t>Walk to End Alzheimer’s</a:t>
            </a:r>
          </a:p>
          <a:p>
            <a:pPr marL="747522" lvl="2" indent="-347472" eaLnBrk="1" hangingPunct="1">
              <a:spcBef>
                <a:spcPts val="768"/>
              </a:spcBef>
              <a:buClr>
                <a:schemeClr val="tx1"/>
              </a:buClr>
              <a:buFont typeface="Arial" pitchFamily="34" charset="0"/>
              <a:buChar char="•"/>
            </a:pPr>
            <a:r>
              <a:rPr lang="en-US" sz="3200" b="1" dirty="0" smtClean="0">
                <a:solidFill>
                  <a:schemeClr val="bg1"/>
                </a:solidFill>
              </a:rPr>
              <a:t>Advocacy</a:t>
            </a:r>
          </a:p>
        </p:txBody>
      </p:sp>
      <p:sp>
        <p:nvSpPr>
          <p:cNvPr id="5"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srgbClr val="34D9C3"/>
                </a:solidFill>
              </a:rPr>
              <a:pPr>
                <a:defRPr/>
              </a:pPr>
              <a:t>42</a:t>
            </a:fld>
            <a:endParaRPr lang="en-US" sz="1100" dirty="0">
              <a:solidFill>
                <a:srgbClr val="34D9C3"/>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46447"/>
            <a:ext cx="4426280" cy="3229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16183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endParaRPr lang="en-US"/>
          </a:p>
        </p:txBody>
      </p:sp>
      <p:sp>
        <p:nvSpPr>
          <p:cNvPr id="33794" name="Rectangle 2"/>
          <p:cNvSpPr>
            <a:spLocks noGrp="1" noChangeArrowheads="1"/>
          </p:cNvSpPr>
          <p:nvPr>
            <p:ph type="title"/>
          </p:nvPr>
        </p:nvSpPr>
        <p:spPr/>
        <p:txBody>
          <a:bodyPr/>
          <a:lstStyle/>
          <a:p>
            <a:pPr algn="l" eaLnBrk="1" hangingPunct="1"/>
            <a:r>
              <a:rPr lang="en-US" b="1" dirty="0" smtClean="0">
                <a:solidFill>
                  <a:schemeClr val="bg1"/>
                </a:solidFill>
              </a:rPr>
              <a:t>Advocacy </a:t>
            </a:r>
          </a:p>
        </p:txBody>
      </p:sp>
      <p:sp>
        <p:nvSpPr>
          <p:cNvPr id="7"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srgbClr val="FFFFFF"/>
                </a:solidFill>
              </a:rPr>
              <a:pPr>
                <a:defRPr/>
              </a:pPr>
              <a:t>43</a:t>
            </a:fld>
            <a:endParaRPr lang="en-US" sz="1100" dirty="0">
              <a:solidFill>
                <a:srgbClr val="FFFFFF"/>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0575" y="1300163"/>
            <a:ext cx="3197225" cy="4795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320945"/>
            <a:ext cx="3183370" cy="4775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52800" y="1752600"/>
            <a:ext cx="2455430" cy="4216539"/>
          </a:xfrm>
          <a:prstGeom prst="rect">
            <a:avLst/>
          </a:prstGeom>
          <a:noFill/>
        </p:spPr>
        <p:txBody>
          <a:bodyPr wrap="square" rtlCol="0">
            <a:spAutoFit/>
          </a:bodyPr>
          <a:lstStyle/>
          <a:p>
            <a:pPr algn="ctr"/>
            <a:r>
              <a:rPr lang="en-US" sz="2500" b="1" dirty="0">
                <a:solidFill>
                  <a:prstClr val="white"/>
                </a:solidFill>
                <a:ea typeface="Osaka" pitchFamily="1" charset="-128"/>
                <a:cs typeface="Arial" charset="0"/>
              </a:rPr>
              <a:t>Advocates call for advancements in research and enhanced care and support at the federal, state and local levels. </a:t>
            </a:r>
          </a:p>
          <a:p>
            <a:endParaRPr lang="en-US" dirty="0">
              <a:solidFill>
                <a:prstClr val="white"/>
              </a:solidFill>
            </a:endParaRPr>
          </a:p>
        </p:txBody>
      </p:sp>
    </p:spTree>
    <p:extLst>
      <p:ext uri="{BB962C8B-B14F-4D97-AF65-F5344CB8AC3E}">
        <p14:creationId xmlns:p14="http://schemas.microsoft.com/office/powerpoint/2010/main" val="227474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b="1" dirty="0" smtClean="0"/>
              <a:t>Alzheimer’s Association</a:t>
            </a:r>
            <a:endParaRPr lang="en-US" sz="3600" b="1" dirty="0" smtClean="0"/>
          </a:p>
        </p:txBody>
      </p:sp>
      <p:sp>
        <p:nvSpPr>
          <p:cNvPr id="35843" name="Rectangle 3"/>
          <p:cNvSpPr>
            <a:spLocks noGrp="1" noChangeArrowheads="1"/>
          </p:cNvSpPr>
          <p:nvPr>
            <p:ph sz="quarter" idx="10"/>
          </p:nvPr>
        </p:nvSpPr>
        <p:spPr/>
        <p:txBody>
          <a:bodyPr/>
          <a:lstStyle/>
          <a:p>
            <a:pPr eaLnBrk="1" hangingPunct="1">
              <a:lnSpc>
                <a:spcPct val="90000"/>
              </a:lnSpc>
              <a:buClr>
                <a:schemeClr val="tx1"/>
              </a:buClr>
              <a:buFontTx/>
              <a:buNone/>
            </a:pPr>
            <a:endParaRPr lang="en-US" sz="2800" smtClean="0"/>
          </a:p>
          <a:p>
            <a:pPr eaLnBrk="1" fontAlgn="b" hangingPunct="1">
              <a:lnSpc>
                <a:spcPct val="90000"/>
              </a:lnSpc>
              <a:buClr>
                <a:schemeClr val="tx1"/>
              </a:buClr>
              <a:buFontTx/>
              <a:buNone/>
            </a:pPr>
            <a:endParaRPr lang="en-US" sz="2800" smtClean="0">
              <a:cs typeface="Arial" charset="0"/>
            </a:endParaRPr>
          </a:p>
          <a:p>
            <a:pPr eaLnBrk="1" fontAlgn="b" hangingPunct="1">
              <a:lnSpc>
                <a:spcPct val="90000"/>
              </a:lnSpc>
              <a:buClr>
                <a:schemeClr val="tx1"/>
              </a:buClr>
              <a:buFontTx/>
              <a:buNone/>
            </a:pPr>
            <a:endParaRPr lang="en-US" sz="2800" smtClean="0">
              <a:cs typeface="Arial" charset="0"/>
            </a:endParaRPr>
          </a:p>
        </p:txBody>
      </p:sp>
      <p:sp>
        <p:nvSpPr>
          <p:cNvPr id="5" name="Slide Number Placeholder 3"/>
          <p:cNvSpPr txBox="1">
            <a:spLocks/>
          </p:cNvSpPr>
          <p:nvPr/>
        </p:nvSpPr>
        <p:spPr>
          <a:xfrm>
            <a:off x="8515350" y="6365875"/>
            <a:ext cx="457200" cy="365125"/>
          </a:xfrm>
          <a:prstGeom prst="rect">
            <a:avLst/>
          </a:prstGeom>
        </p:spPr>
        <p:txBody>
          <a:bodyPr anchor="ctr"/>
          <a:lstStyle>
            <a:defPPr>
              <a:defRPr lang="en-US"/>
            </a:defPPr>
            <a:lvl1pPr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1pPr>
            <a:lvl2pPr marL="4572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2pPr>
            <a:lvl3pPr marL="9144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3pPr>
            <a:lvl4pPr marL="13716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4pPr>
            <a:lvl5pPr marL="1828800" algn="l" rtl="0" eaLnBrk="0" fontAlgn="base" hangingPunct="0">
              <a:spcBef>
                <a:spcPct val="0"/>
              </a:spcBef>
              <a:spcAft>
                <a:spcPct val="0"/>
              </a:spcAft>
              <a:defRPr b="1" kern="1200">
                <a:solidFill>
                  <a:srgbClr val="000000"/>
                </a:solidFill>
                <a:latin typeface="Arial Unicode MS" pitchFamily="34" charset="-128"/>
                <a:ea typeface="ＭＳ Ｐゴシック" pitchFamily="1" charset="-128"/>
                <a:cs typeface="+mn-cs"/>
              </a:defRPr>
            </a:lvl5pPr>
            <a:lvl6pPr marL="2286000" algn="l" defTabSz="914400" rtl="0" eaLnBrk="1" latinLnBrk="0" hangingPunct="1">
              <a:defRPr b="1" kern="1200">
                <a:solidFill>
                  <a:srgbClr val="000000"/>
                </a:solidFill>
                <a:latin typeface="Arial Unicode MS" pitchFamily="34" charset="-128"/>
                <a:ea typeface="ＭＳ Ｐゴシック" pitchFamily="1" charset="-128"/>
                <a:cs typeface="+mn-cs"/>
              </a:defRPr>
            </a:lvl6pPr>
            <a:lvl7pPr marL="2743200" algn="l" defTabSz="914400" rtl="0" eaLnBrk="1" latinLnBrk="0" hangingPunct="1">
              <a:defRPr b="1" kern="1200">
                <a:solidFill>
                  <a:srgbClr val="000000"/>
                </a:solidFill>
                <a:latin typeface="Arial Unicode MS" pitchFamily="34" charset="-128"/>
                <a:ea typeface="ＭＳ Ｐゴシック" pitchFamily="1" charset="-128"/>
                <a:cs typeface="+mn-cs"/>
              </a:defRPr>
            </a:lvl7pPr>
            <a:lvl8pPr marL="3200400" algn="l" defTabSz="914400" rtl="0" eaLnBrk="1" latinLnBrk="0" hangingPunct="1">
              <a:defRPr b="1" kern="1200">
                <a:solidFill>
                  <a:srgbClr val="000000"/>
                </a:solidFill>
                <a:latin typeface="Arial Unicode MS" pitchFamily="34" charset="-128"/>
                <a:ea typeface="ＭＳ Ｐゴシック" pitchFamily="1" charset="-128"/>
                <a:cs typeface="+mn-cs"/>
              </a:defRPr>
            </a:lvl8pPr>
            <a:lvl9pPr marL="3657600" algn="l" defTabSz="914400" rtl="0" eaLnBrk="1" latinLnBrk="0" hangingPunct="1">
              <a:defRPr b="1" kern="1200">
                <a:solidFill>
                  <a:srgbClr val="000000"/>
                </a:solidFill>
                <a:latin typeface="Arial Unicode MS" pitchFamily="34" charset="-128"/>
                <a:ea typeface="ＭＳ Ｐゴシック" pitchFamily="1" charset="-128"/>
                <a:cs typeface="+mn-cs"/>
              </a:defRPr>
            </a:lvl9pPr>
          </a:lstStyle>
          <a:p>
            <a:pPr>
              <a:defRPr/>
            </a:pPr>
            <a:fld id="{E3A3B8B3-7044-4A08-A5FE-8204156FB22C}" type="slidenum">
              <a:rPr lang="en-US" sz="1100" smtClean="0">
                <a:solidFill>
                  <a:srgbClr val="FFFFFF"/>
                </a:solidFill>
              </a:rPr>
              <a:pPr>
                <a:defRPr/>
              </a:pPr>
              <a:t>44</a:t>
            </a:fld>
            <a:endParaRPr lang="en-US" sz="1100" dirty="0">
              <a:solidFill>
                <a:srgbClr val="FFFFFF"/>
              </a:solidFill>
            </a:endParaRPr>
          </a:p>
        </p:txBody>
      </p:sp>
      <p:pic>
        <p:nvPicPr>
          <p:cNvPr id="6" name="Picture 3" descr="ALZ Master Deck FINALslide1.jpg"/>
          <p:cNvPicPr>
            <a:picLocks noChangeAspect="1"/>
          </p:cNvPicPr>
          <p:nvPr/>
        </p:nvPicPr>
        <p:blipFill>
          <a:blip r:embed="rId3">
            <a:extLst>
              <a:ext uri="{28A0092B-C50C-407E-A947-70E740481C1C}">
                <a14:useLocalDpi xmlns:a14="http://schemas.microsoft.com/office/drawing/2010/main" val="0"/>
              </a:ext>
            </a:extLst>
          </a:blip>
          <a:srcRect t="14642" b="17262"/>
          <a:stretch>
            <a:fillRect/>
          </a:stretch>
        </p:blipFill>
        <p:spPr bwMode="auto">
          <a:xfrm>
            <a:off x="-532367" y="276816"/>
            <a:ext cx="10361134" cy="469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191000"/>
            <a:ext cx="59563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 Box 4"/>
          <p:cNvSpPr txBox="1">
            <a:spLocks noChangeArrowheads="1"/>
          </p:cNvSpPr>
          <p:nvPr/>
        </p:nvSpPr>
        <p:spPr bwMode="auto">
          <a:xfrm>
            <a:off x="76200" y="4038600"/>
            <a:ext cx="9372600" cy="2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000000"/>
                </a:solidFill>
                <a:latin typeface="Arial Unicode MS" pitchFamily="34" charset="-128"/>
                <a:ea typeface="ＭＳ Ｐゴシック" pitchFamily="1" charset="-128"/>
              </a:defRPr>
            </a:lvl1pPr>
            <a:lvl2pPr marL="742950" indent="-285750">
              <a:defRPr b="1">
                <a:solidFill>
                  <a:srgbClr val="000000"/>
                </a:solidFill>
                <a:latin typeface="Arial Unicode MS" pitchFamily="34" charset="-128"/>
                <a:ea typeface="ＭＳ Ｐゴシック" pitchFamily="1" charset="-128"/>
              </a:defRPr>
            </a:lvl2pPr>
            <a:lvl3pPr marL="1143000" indent="-228600">
              <a:defRPr b="1">
                <a:solidFill>
                  <a:srgbClr val="000000"/>
                </a:solidFill>
                <a:latin typeface="Arial Unicode MS" pitchFamily="34" charset="-128"/>
                <a:ea typeface="ＭＳ Ｐゴシック" pitchFamily="1" charset="-128"/>
              </a:defRPr>
            </a:lvl3pPr>
            <a:lvl4pPr marL="1600200" indent="-228600">
              <a:defRPr b="1">
                <a:solidFill>
                  <a:srgbClr val="000000"/>
                </a:solidFill>
                <a:latin typeface="Arial Unicode MS" pitchFamily="34" charset="-128"/>
                <a:ea typeface="ＭＳ Ｐゴシック" pitchFamily="1" charset="-128"/>
              </a:defRPr>
            </a:lvl4pPr>
            <a:lvl5pPr marL="2057400" indent="-228600">
              <a:defRPr b="1">
                <a:solidFill>
                  <a:srgbClr val="000000"/>
                </a:solidFill>
                <a:latin typeface="Arial Unicode MS" pitchFamily="34" charset="-128"/>
                <a:ea typeface="ＭＳ Ｐゴシック" pitchFamily="1" charset="-128"/>
              </a:defRPr>
            </a:lvl5pPr>
            <a:lvl6pPr marL="25146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6pPr>
            <a:lvl7pPr marL="29718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7pPr>
            <a:lvl8pPr marL="34290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8pPr>
            <a:lvl9pPr marL="3886200" indent="-228600" eaLnBrk="0" fontAlgn="base" hangingPunct="0">
              <a:spcBef>
                <a:spcPct val="0"/>
              </a:spcBef>
              <a:spcAft>
                <a:spcPct val="0"/>
              </a:spcAft>
              <a:defRPr b="1">
                <a:solidFill>
                  <a:srgbClr val="000000"/>
                </a:solidFill>
                <a:latin typeface="Arial Unicode MS" pitchFamily="34" charset="-128"/>
                <a:ea typeface="ＭＳ Ｐゴシック" pitchFamily="1" charset="-128"/>
              </a:defRPr>
            </a:lvl9pPr>
          </a:lstStyle>
          <a:p>
            <a:pPr algn="ctr">
              <a:lnSpc>
                <a:spcPct val="90000"/>
              </a:lnSpc>
              <a:spcBef>
                <a:spcPct val="20000"/>
              </a:spcBef>
            </a:pPr>
            <a:endParaRPr lang="en-US" sz="2800" b="0" dirty="0">
              <a:solidFill>
                <a:srgbClr val="180F5E"/>
              </a:solidFill>
              <a:latin typeface="Arial" charset="0"/>
              <a:ea typeface="Osaka" pitchFamily="1" charset="-128"/>
            </a:endParaRPr>
          </a:p>
          <a:p>
            <a:pPr algn="ctr">
              <a:lnSpc>
                <a:spcPct val="90000"/>
              </a:lnSpc>
              <a:spcBef>
                <a:spcPct val="20000"/>
              </a:spcBef>
            </a:pPr>
            <a:r>
              <a:rPr lang="en-US" sz="3600" dirty="0" smtClean="0">
                <a:solidFill>
                  <a:srgbClr val="7030A0"/>
                </a:solidFill>
                <a:latin typeface="Arial" charset="0"/>
                <a:ea typeface="Osaka" pitchFamily="1" charset="-128"/>
              </a:rPr>
              <a:t>HELP Line</a:t>
            </a:r>
            <a:r>
              <a:rPr lang="en-US" sz="3600" dirty="0">
                <a:solidFill>
                  <a:srgbClr val="7030A0"/>
                </a:solidFill>
                <a:latin typeface="Arial" charset="0"/>
                <a:ea typeface="Osaka" pitchFamily="1" charset="-128"/>
              </a:rPr>
              <a:t>: </a:t>
            </a:r>
            <a:r>
              <a:rPr lang="en-US" sz="3600" dirty="0" smtClean="0">
                <a:solidFill>
                  <a:srgbClr val="7030A0"/>
                </a:solidFill>
                <a:latin typeface="Arial" charset="0"/>
                <a:ea typeface="Osaka" pitchFamily="1" charset="-128"/>
              </a:rPr>
              <a:t>800.272.3900</a:t>
            </a:r>
            <a:endParaRPr lang="en-US" sz="3600" dirty="0">
              <a:solidFill>
                <a:srgbClr val="7030A0"/>
              </a:solidFill>
              <a:latin typeface="Arial" charset="0"/>
              <a:ea typeface="Osaka" pitchFamily="1" charset="-128"/>
            </a:endParaRPr>
          </a:p>
          <a:p>
            <a:pPr algn="ctr">
              <a:lnSpc>
                <a:spcPct val="90000"/>
              </a:lnSpc>
              <a:spcBef>
                <a:spcPct val="20000"/>
              </a:spcBef>
            </a:pPr>
            <a:r>
              <a:rPr lang="en-US" sz="3600" dirty="0">
                <a:solidFill>
                  <a:srgbClr val="7030A0"/>
                </a:solidFill>
                <a:latin typeface="Arial" charset="0"/>
                <a:ea typeface="Osaka" pitchFamily="1" charset="-128"/>
              </a:rPr>
              <a:t>www.alz.org/texas</a:t>
            </a:r>
          </a:p>
          <a:p>
            <a:pPr>
              <a:spcBef>
                <a:spcPct val="50000"/>
              </a:spcBef>
            </a:pPr>
            <a:endParaRPr lang="en-US" dirty="0"/>
          </a:p>
        </p:txBody>
      </p:sp>
    </p:spTree>
    <p:extLst>
      <p:ext uri="{BB962C8B-B14F-4D97-AF65-F5344CB8AC3E}">
        <p14:creationId xmlns:p14="http://schemas.microsoft.com/office/powerpoint/2010/main" val="424176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311" r="311"/>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6"/>
          </p:nvPr>
        </p:nvSpPr>
        <p:spPr/>
        <p:txBody>
          <a:bodyPr>
            <a:normAutofit/>
          </a:bodyPr>
          <a:lstStyle/>
          <a:p>
            <a:pPr marL="457200" indent="-457200">
              <a:buFont typeface="Arial" panose="020B0604020202020204" pitchFamily="34" charset="0"/>
              <a:buChar char="•"/>
            </a:pPr>
            <a:r>
              <a:rPr lang="en-US" sz="3000" dirty="0" smtClean="0">
                <a:solidFill>
                  <a:schemeClr val="bg1"/>
                </a:solidFill>
                <a:latin typeface="+mn-lt"/>
              </a:rPr>
              <a:t>Symptoms of dementia first appear </a:t>
            </a:r>
            <a:r>
              <a:rPr lang="en-US" sz="3000" dirty="0" smtClean="0">
                <a:solidFill>
                  <a:schemeClr val="bg1"/>
                </a:solidFill>
                <a:latin typeface="+mn-lt"/>
                <a:sym typeface="Symbol"/>
              </a:rPr>
              <a:t> 65 years of age</a:t>
            </a:r>
          </a:p>
          <a:p>
            <a:pPr marL="457200" indent="-457200">
              <a:buFont typeface="Arial" panose="020B0604020202020204" pitchFamily="34" charset="0"/>
              <a:buChar char="•"/>
            </a:pPr>
            <a:r>
              <a:rPr lang="en-US" sz="3000" dirty="0" smtClean="0">
                <a:solidFill>
                  <a:schemeClr val="bg1"/>
                </a:solidFill>
                <a:latin typeface="+mn-lt"/>
                <a:sym typeface="Symbol"/>
              </a:rPr>
              <a:t>Higher prevalence of rarer dementias</a:t>
            </a:r>
          </a:p>
          <a:p>
            <a:pPr marL="457200" indent="-457200">
              <a:buFont typeface="Arial" panose="020B0604020202020204" pitchFamily="34" charset="0"/>
              <a:buChar char="•"/>
            </a:pPr>
            <a:r>
              <a:rPr lang="en-US" sz="3000" dirty="0" smtClean="0">
                <a:solidFill>
                  <a:schemeClr val="bg1"/>
                </a:solidFill>
                <a:latin typeface="+mn-lt"/>
                <a:sym typeface="Symbol"/>
              </a:rPr>
              <a:t>Often presents and progresses differently than dementia in older age</a:t>
            </a:r>
          </a:p>
        </p:txBody>
      </p:sp>
      <p:sp>
        <p:nvSpPr>
          <p:cNvPr id="2" name="Title 1"/>
          <p:cNvSpPr>
            <a:spLocks noGrp="1"/>
          </p:cNvSpPr>
          <p:nvPr>
            <p:ph type="title"/>
          </p:nvPr>
        </p:nvSpPr>
        <p:spPr/>
        <p:txBody>
          <a:bodyPr/>
          <a:lstStyle/>
          <a:p>
            <a:pPr algn="l"/>
            <a:r>
              <a:rPr lang="en-US" dirty="0" smtClean="0">
                <a:latin typeface="+mn-lt"/>
              </a:rPr>
              <a:t>Younger-Onset Dementia</a:t>
            </a:r>
            <a:endParaRPr lang="en-US" dirty="0">
              <a:latin typeface="+mn-lt"/>
            </a:endParaRPr>
          </a:p>
        </p:txBody>
      </p:sp>
    </p:spTree>
    <p:extLst>
      <p:ext uri="{BB962C8B-B14F-4D97-AF65-F5344CB8AC3E}">
        <p14:creationId xmlns:p14="http://schemas.microsoft.com/office/powerpoint/2010/main" val="1474459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normAutofit fontScale="85000" lnSpcReduction="20000"/>
          </a:bodyPr>
          <a:lstStyle/>
          <a:p>
            <a:r>
              <a:rPr lang="en-US" sz="3200" dirty="0" smtClean="0">
                <a:solidFill>
                  <a:schemeClr val="tx1"/>
                </a:solidFill>
                <a:latin typeface="+mn-lt"/>
              </a:rPr>
              <a:t>An estimated 220,000- 640,000 Americans are living with younger-onset dementia.</a:t>
            </a:r>
          </a:p>
          <a:p>
            <a:endParaRPr lang="en-US" sz="3200" dirty="0" smtClean="0">
              <a:solidFill>
                <a:schemeClr val="tx1"/>
              </a:solidFill>
              <a:latin typeface="+mn-lt"/>
            </a:endParaRPr>
          </a:p>
          <a:p>
            <a:r>
              <a:rPr lang="en-US" sz="3200" dirty="0" smtClean="0">
                <a:solidFill>
                  <a:schemeClr val="tx1"/>
                </a:solidFill>
                <a:latin typeface="+mn-lt"/>
              </a:rPr>
              <a:t>The individuals living with younger-onset dementia in the U.S. could fill the stands of Minute Maid Park well over 5 times!</a:t>
            </a:r>
            <a:endParaRPr lang="en-US" sz="3200" dirty="0">
              <a:solidFill>
                <a:schemeClr val="tx1"/>
              </a:solidFill>
              <a:latin typeface="+mn-lt"/>
            </a:endParaRPr>
          </a:p>
        </p:txBody>
      </p:sp>
      <p:sp>
        <p:nvSpPr>
          <p:cNvPr id="2" name="Title 1"/>
          <p:cNvSpPr>
            <a:spLocks noGrp="1"/>
          </p:cNvSpPr>
          <p:nvPr>
            <p:ph type="title"/>
          </p:nvPr>
        </p:nvSpPr>
        <p:spPr/>
        <p:txBody>
          <a:bodyPr/>
          <a:lstStyle/>
          <a:p>
            <a:pPr algn="l"/>
            <a:r>
              <a:rPr lang="en-US" dirty="0" smtClean="0">
                <a:solidFill>
                  <a:schemeClr val="tx1"/>
                </a:solidFill>
                <a:latin typeface="+mn-lt"/>
              </a:rPr>
              <a:t>Prevalence of  Younger-Onset Dementia</a:t>
            </a:r>
            <a:endParaRPr lang="en-US" dirty="0">
              <a:solidFill>
                <a:schemeClr val="tx1"/>
              </a:solidFill>
              <a:latin typeface="+mn-lt"/>
            </a:endParaRPr>
          </a:p>
        </p:txBody>
      </p:sp>
      <p:pic>
        <p:nvPicPr>
          <p:cNvPr id="2050" name="Picture 2"/>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a:fillRect/>
          </a:stretch>
        </p:blipFill>
        <p:spPr bwMode="auto">
          <a:xfrm>
            <a:off x="403454" y="1986491"/>
            <a:ext cx="4974767" cy="319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4294967295"/>
          </p:nvPr>
        </p:nvSpPr>
        <p:spPr>
          <a:xfrm>
            <a:off x="0" y="5486400"/>
            <a:ext cx="3048000" cy="365125"/>
          </a:xfrm>
          <a:prstGeom prst="rect">
            <a:avLst/>
          </a:prstGeom>
        </p:spPr>
        <p:txBody>
          <a:bodyPr/>
          <a:lstStyle/>
          <a:p>
            <a:pPr algn="ctr"/>
            <a:r>
              <a:rPr lang="en-US" sz="1100" dirty="0" smtClean="0"/>
              <a:t>http://</a:t>
            </a:r>
            <a:r>
              <a:rPr lang="en-US" sz="900" dirty="0" smtClean="0"/>
              <a:t>a</a:t>
            </a:r>
            <a:r>
              <a:rPr lang="en-US" sz="1200" dirty="0" smtClean="0"/>
              <a:t>.espncdn.com/photo/2008/0509/HOU_80556153_580.jpg</a:t>
            </a:r>
            <a:endParaRPr lang="en-US" dirty="0"/>
          </a:p>
        </p:txBody>
      </p:sp>
    </p:spTree>
    <p:extLst>
      <p:ext uri="{BB962C8B-B14F-4D97-AF65-F5344CB8AC3E}">
        <p14:creationId xmlns:p14="http://schemas.microsoft.com/office/powerpoint/2010/main" val="2330470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n-lt"/>
              </a:rPr>
              <a:t>Common Forms of Younger-Onset Dementias</a:t>
            </a:r>
            <a:endParaRPr lang="en-US" sz="3200" dirty="0">
              <a:latin typeface="+mn-lt"/>
            </a:endParaRPr>
          </a:p>
        </p:txBody>
      </p:sp>
      <p:sp>
        <p:nvSpPr>
          <p:cNvPr id="5" name="Content Placeholder 4"/>
          <p:cNvSpPr>
            <a:spLocks noGrp="1"/>
          </p:cNvSpPr>
          <p:nvPr>
            <p:ph sz="quarter" idx="10"/>
          </p:nvPr>
        </p:nvSpPr>
        <p:spPr>
          <a:xfrm>
            <a:off x="457200" y="1465262"/>
            <a:ext cx="8229600" cy="5011738"/>
          </a:xfrm>
        </p:spPr>
        <p:txBody>
          <a:bodyPr/>
          <a:lstStyle/>
          <a:p>
            <a:r>
              <a:rPr lang="en-US" b="1" dirty="0" smtClean="0">
                <a:latin typeface="+mn-lt"/>
              </a:rPr>
              <a:t>Frontotemporal lobar degeneration (FTLD)</a:t>
            </a:r>
          </a:p>
          <a:p>
            <a:pPr lvl="1"/>
            <a:r>
              <a:rPr lang="en-US" sz="2400" dirty="0" smtClean="0">
                <a:latin typeface="+mn-lt"/>
              </a:rPr>
              <a:t>Primary Progressive Aphasia (PPA)</a:t>
            </a:r>
          </a:p>
          <a:p>
            <a:pPr lvl="1"/>
            <a:r>
              <a:rPr lang="en-US" sz="2400" dirty="0" smtClean="0">
                <a:latin typeface="+mn-lt"/>
              </a:rPr>
              <a:t>Behavioral Variant </a:t>
            </a:r>
            <a:r>
              <a:rPr lang="en-US" sz="2400" dirty="0" err="1" smtClean="0">
                <a:latin typeface="+mn-lt"/>
              </a:rPr>
              <a:t>Frontotemporal</a:t>
            </a:r>
            <a:r>
              <a:rPr lang="en-US" sz="2400" dirty="0" smtClean="0">
                <a:latin typeface="+mn-lt"/>
              </a:rPr>
              <a:t> degeneration (</a:t>
            </a:r>
            <a:r>
              <a:rPr lang="en-US" sz="2400" dirty="0" err="1" smtClean="0">
                <a:latin typeface="+mn-lt"/>
              </a:rPr>
              <a:t>bvFTD</a:t>
            </a:r>
            <a:r>
              <a:rPr lang="en-US" sz="2400" dirty="0" smtClean="0">
                <a:latin typeface="+mn-lt"/>
              </a:rPr>
              <a:t>)</a:t>
            </a:r>
          </a:p>
          <a:p>
            <a:pPr lvl="1"/>
            <a:r>
              <a:rPr lang="en-US" sz="2400" dirty="0" smtClean="0">
                <a:latin typeface="+mn-lt"/>
              </a:rPr>
              <a:t>Progressive </a:t>
            </a:r>
            <a:r>
              <a:rPr lang="en-US" sz="2400" dirty="0" err="1" smtClean="0">
                <a:latin typeface="+mn-lt"/>
              </a:rPr>
              <a:t>Suprancuclear</a:t>
            </a:r>
            <a:r>
              <a:rPr lang="en-US" sz="2400" dirty="0" smtClean="0">
                <a:latin typeface="+mn-lt"/>
              </a:rPr>
              <a:t> Palsy (PSP)</a:t>
            </a:r>
          </a:p>
          <a:p>
            <a:pPr lvl="1"/>
            <a:r>
              <a:rPr lang="en-US" sz="2400" dirty="0" err="1" smtClean="0">
                <a:latin typeface="+mn-lt"/>
              </a:rPr>
              <a:t>Corticobasal</a:t>
            </a:r>
            <a:r>
              <a:rPr lang="en-US" sz="2400" dirty="0" smtClean="0">
                <a:latin typeface="+mn-lt"/>
              </a:rPr>
              <a:t> Degeneration (CBD)</a:t>
            </a:r>
          </a:p>
          <a:p>
            <a:pPr lvl="1"/>
            <a:r>
              <a:rPr lang="en-US" sz="2400" dirty="0" smtClean="0">
                <a:latin typeface="+mn-lt"/>
              </a:rPr>
              <a:t>FTD- Motor Neuron Disease (MND)</a:t>
            </a:r>
          </a:p>
          <a:p>
            <a:r>
              <a:rPr lang="en-US" b="1" dirty="0" smtClean="0">
                <a:latin typeface="+mn-lt"/>
              </a:rPr>
              <a:t>Alzheimer’s Disease (AD)</a:t>
            </a:r>
          </a:p>
          <a:p>
            <a:pPr lvl="1"/>
            <a:r>
              <a:rPr lang="en-US" sz="2400" dirty="0" smtClean="0">
                <a:latin typeface="+mn-lt"/>
              </a:rPr>
              <a:t>Posterior Cortical Atrophy (PCA)</a:t>
            </a:r>
          </a:p>
          <a:p>
            <a:pPr lvl="1"/>
            <a:r>
              <a:rPr lang="en-US" sz="2400" dirty="0" smtClean="0">
                <a:latin typeface="+mn-lt"/>
              </a:rPr>
              <a:t>Primary Progressive Aphasia (PPA)</a:t>
            </a:r>
          </a:p>
          <a:p>
            <a:pPr lvl="1"/>
            <a:endParaRPr lang="en-US" dirty="0">
              <a:latin typeface="+mn-lt"/>
            </a:endParaRPr>
          </a:p>
          <a:p>
            <a:pPr marL="457200" lvl="1" indent="0">
              <a:buNone/>
            </a:pPr>
            <a:endParaRPr lang="en-US" dirty="0" smtClean="0">
              <a:latin typeface="+mn-lt"/>
            </a:endParaRPr>
          </a:p>
        </p:txBody>
      </p:sp>
    </p:spTree>
    <p:extLst>
      <p:ext uri="{BB962C8B-B14F-4D97-AF65-F5344CB8AC3E}">
        <p14:creationId xmlns:p14="http://schemas.microsoft.com/office/powerpoint/2010/main" val="22102948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tretch>
            <a:fillRect/>
          </a:stretch>
        </p:blipFill>
        <p:spPr bwMode="auto">
          <a:xfrm>
            <a:off x="2112251" y="1108075"/>
            <a:ext cx="4919497" cy="501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smtClean="0">
                <a:latin typeface="+mn-lt"/>
              </a:rPr>
              <a:t>HIV and the Brain</a:t>
            </a:r>
            <a:endParaRPr lang="en-US" dirty="0">
              <a:latin typeface="+mn-lt"/>
            </a:endParaRPr>
          </a:p>
        </p:txBody>
      </p:sp>
    </p:spTree>
    <p:extLst>
      <p:ext uri="{BB962C8B-B14F-4D97-AF65-F5344CB8AC3E}">
        <p14:creationId xmlns:p14="http://schemas.microsoft.com/office/powerpoint/2010/main" val="1502014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600" dirty="0">
                <a:solidFill>
                  <a:schemeClr val="tx1"/>
                </a:solidFill>
              </a:rPr>
              <a:t>Persons with HIV can experience neurological complications, including dementia.</a:t>
            </a:r>
          </a:p>
          <a:p>
            <a:endParaRPr lang="en-US" sz="2600" dirty="0">
              <a:solidFill>
                <a:schemeClr val="tx1"/>
              </a:solidFill>
            </a:endParaRPr>
          </a:p>
          <a:p>
            <a:r>
              <a:rPr lang="en-US" sz="2600" dirty="0">
                <a:solidFill>
                  <a:schemeClr val="tx1"/>
                </a:solidFill>
              </a:rPr>
              <a:t>HIV can cross the blood-brain barrier and come in contact with </a:t>
            </a:r>
            <a:r>
              <a:rPr lang="en-US" sz="2600" dirty="0" smtClean="0">
                <a:solidFill>
                  <a:schemeClr val="tx1"/>
                </a:solidFill>
              </a:rPr>
              <a:t>the brain &amp; spinal </a:t>
            </a:r>
            <a:r>
              <a:rPr lang="en-US" sz="2600" dirty="0">
                <a:solidFill>
                  <a:schemeClr val="tx1"/>
                </a:solidFill>
              </a:rPr>
              <a:t>cord.</a:t>
            </a:r>
          </a:p>
          <a:p>
            <a:endParaRPr lang="en-US" dirty="0"/>
          </a:p>
        </p:txBody>
      </p:sp>
      <p:sp>
        <p:nvSpPr>
          <p:cNvPr id="3" name="Title 2"/>
          <p:cNvSpPr>
            <a:spLocks noGrp="1"/>
          </p:cNvSpPr>
          <p:nvPr>
            <p:ph type="title"/>
          </p:nvPr>
        </p:nvSpPr>
        <p:spPr/>
        <p:txBody>
          <a:bodyPr/>
          <a:lstStyle/>
          <a:p>
            <a:r>
              <a:rPr lang="en-US" dirty="0" smtClean="0"/>
              <a:t>HIV and the Brain</a:t>
            </a:r>
            <a:endParaRPr lang="en-US" dirty="0"/>
          </a:p>
        </p:txBody>
      </p:sp>
      <p:pic>
        <p:nvPicPr>
          <p:cNvPr id="2050"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985672" y="2059649"/>
            <a:ext cx="3810330" cy="304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14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Cover">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10.xml><?xml version="1.0" encoding="utf-8"?>
<a:theme xmlns:a="http://schemas.openxmlformats.org/drawingml/2006/main" name="2_White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9155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9155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urple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150000"/>
          </a:lnSpc>
          <a:defRPr kern="0" dirty="0">
            <a:solidFill>
              <a:schemeClr val="bg1"/>
            </a:solidFill>
            <a:latin typeface="Houschka Alt Pro Medium"/>
            <a:cs typeface="Houschka Alt Pro Medium"/>
          </a:defRPr>
        </a:defPPr>
      </a:lstStyle>
    </a:txDef>
  </a:objectDefaults>
  <a:extraClrSchemeLst/>
</a:theme>
</file>

<file path=ppt/theme/theme4.xml><?xml version="1.0" encoding="utf-8"?>
<a:theme xmlns:a="http://schemas.openxmlformats.org/drawingml/2006/main" name="Gray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old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al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White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9155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Purple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150000"/>
          </a:lnSpc>
          <a:defRPr kern="0" dirty="0">
            <a:solidFill>
              <a:schemeClr val="bg1"/>
            </a:solidFill>
            <a:latin typeface="Houschka Alt Pro Medium"/>
            <a:cs typeface="Houschka Alt Pro Medium"/>
          </a:defRPr>
        </a:defPPr>
      </a:lstStyle>
    </a:txDef>
  </a:objectDefaults>
  <a:extraClrSchemeLst/>
</a:theme>
</file>

<file path=ppt/theme/theme9.xml><?xml version="1.0" encoding="utf-8"?>
<a:theme xmlns:a="http://schemas.openxmlformats.org/drawingml/2006/main" name="2_Purple Background">
  <a:themeElements>
    <a:clrScheme name="Alzheimer's Association">
      <a:dk1>
        <a:srgbClr val="4A0D66"/>
      </a:dk1>
      <a:lt1>
        <a:sysClr val="window" lastClr="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150000"/>
          </a:lnSpc>
          <a:defRPr kern="0" dirty="0">
            <a:solidFill>
              <a:schemeClr val="bg1"/>
            </a:solidFill>
            <a:latin typeface="Houschka Alt Pro Medium"/>
            <a:cs typeface="Houschka Alt Pro Medium"/>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powerpoint_template_no_tagline</Template>
  <TotalTime>3200</TotalTime>
  <Words>1560</Words>
  <Application>Microsoft Office PowerPoint</Application>
  <PresentationFormat>On-screen Show (4:3)</PresentationFormat>
  <Paragraphs>275</Paragraphs>
  <Slides>44</Slides>
  <Notes>13</Notes>
  <HiddenSlides>6</HiddenSlides>
  <MMClips>2</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44</vt:i4>
      </vt:variant>
    </vt:vector>
  </HeadingPairs>
  <TitlesOfParts>
    <vt:vector size="64" baseType="lpstr">
      <vt:lpstr>Arial Unicode MS</vt:lpstr>
      <vt:lpstr>ＭＳ Ｐゴシック</vt:lpstr>
      <vt:lpstr>Arial</vt:lpstr>
      <vt:lpstr>Calibri</vt:lpstr>
      <vt:lpstr>Houschka Alt Pro Extra Bold</vt:lpstr>
      <vt:lpstr>Houschka Alt Pro ExtraBold</vt:lpstr>
      <vt:lpstr>Houschka Alt Pro Medium</vt:lpstr>
      <vt:lpstr>Osaka</vt:lpstr>
      <vt:lpstr>Symbol</vt:lpstr>
      <vt:lpstr>Univers 57 Condensed</vt:lpstr>
      <vt:lpstr>Cover</vt:lpstr>
      <vt:lpstr>White Background</vt:lpstr>
      <vt:lpstr>Purple Background</vt:lpstr>
      <vt:lpstr>Gray Background</vt:lpstr>
      <vt:lpstr>Gold Background</vt:lpstr>
      <vt:lpstr>Teal Background</vt:lpstr>
      <vt:lpstr>1_White Background</vt:lpstr>
      <vt:lpstr>1_Purple Background</vt:lpstr>
      <vt:lpstr>2_Purple Background</vt:lpstr>
      <vt:lpstr>2_White Background</vt:lpstr>
      <vt:lpstr>This Ain’t Your Grandpa’s Alzheimer’s: Issues Specific to Younger-Onset Dementias</vt:lpstr>
      <vt:lpstr>Objectives</vt:lpstr>
      <vt:lpstr>Dementia</vt:lpstr>
      <vt:lpstr>PowerPoint Presentation</vt:lpstr>
      <vt:lpstr>Younger-Onset Dementia</vt:lpstr>
      <vt:lpstr>Prevalence of  Younger-Onset Dementia</vt:lpstr>
      <vt:lpstr>Common Forms of Younger-Onset Dementias</vt:lpstr>
      <vt:lpstr>HIV and the Brain</vt:lpstr>
      <vt:lpstr>HIV and the Brain</vt:lpstr>
      <vt:lpstr>HIV and the Brain</vt:lpstr>
      <vt:lpstr>HIV and the Brain</vt:lpstr>
      <vt:lpstr>HIV and the Brain</vt:lpstr>
      <vt:lpstr>HIV and the Brain</vt:lpstr>
      <vt:lpstr>Issues Surrounding Younger – Onset Dementias</vt:lpstr>
      <vt:lpstr>Diagnostic Issues</vt:lpstr>
      <vt:lpstr>PowerPoint Presentation</vt:lpstr>
      <vt:lpstr>Workplace &amp; Financial Issues</vt:lpstr>
      <vt:lpstr>Family Dynamics</vt:lpstr>
      <vt:lpstr>Self</vt:lpstr>
      <vt:lpstr>Care Partner</vt:lpstr>
      <vt:lpstr>Kids and Teens</vt:lpstr>
      <vt:lpstr>Lack of Services</vt:lpstr>
      <vt:lpstr>Recommendations</vt:lpstr>
      <vt:lpstr>Work Place Issues</vt:lpstr>
      <vt:lpstr>PowerPoint Presentation</vt:lpstr>
      <vt:lpstr>Work Place Accommodation</vt:lpstr>
      <vt:lpstr>Transitioning into Retirement</vt:lpstr>
      <vt:lpstr>Social Security Disability Insurance</vt:lpstr>
      <vt:lpstr>Legal &amp; Financial</vt:lpstr>
      <vt:lpstr>Supportive Resources/Programming</vt:lpstr>
      <vt:lpstr>Support for Children</vt:lpstr>
      <vt:lpstr>PowerPoint Presentation</vt:lpstr>
      <vt:lpstr>PowerPoint Presentation</vt:lpstr>
      <vt:lpstr>Online Caregiving Center</vt:lpstr>
      <vt:lpstr>Early Stage Programming</vt:lpstr>
      <vt:lpstr>Care Consultation</vt:lpstr>
      <vt:lpstr>Special Events</vt:lpstr>
      <vt:lpstr>Support Groups</vt:lpstr>
      <vt:lpstr>Global Leader in Alzheimer’s Research</vt:lpstr>
      <vt:lpstr>TrialMatch</vt:lpstr>
      <vt:lpstr>Walk to End Alzheimer’s</vt:lpstr>
      <vt:lpstr>Volunteer Opportunities</vt:lpstr>
      <vt:lpstr>Advocacy </vt:lpstr>
      <vt:lpstr>Alzheimer’s Association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Ain’t Your Grandpa’s Alzheimer’s Issues Specific to Younger-Onset</dc:title>
  <dc:creator>Mallory Freitag</dc:creator>
  <cp:lastModifiedBy>Mason Schaefer</cp:lastModifiedBy>
  <cp:revision>80</cp:revision>
  <dcterms:created xsi:type="dcterms:W3CDTF">2013-09-05T23:43:18Z</dcterms:created>
  <dcterms:modified xsi:type="dcterms:W3CDTF">2018-05-21T16:03:04Z</dcterms:modified>
</cp:coreProperties>
</file>